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72" r:id="rId8"/>
    <p:sldId id="260" r:id="rId9"/>
    <p:sldId id="261" r:id="rId10"/>
    <p:sldId id="262" r:id="rId11"/>
    <p:sldId id="264" r:id="rId12"/>
    <p:sldId id="265" r:id="rId13"/>
    <p:sldId id="273" r:id="rId14"/>
    <p:sldId id="274" r:id="rId15"/>
    <p:sldId id="275" r:id="rId16"/>
    <p:sldId id="278" r:id="rId17"/>
    <p:sldId id="277" r:id="rId18"/>
    <p:sldId id="276" r:id="rId19"/>
    <p:sldId id="266" r:id="rId20"/>
    <p:sldId id="267" r:id="rId21"/>
    <p:sldId id="279" r:id="rId22"/>
    <p:sldId id="270" r:id="rId23"/>
    <p:sldId id="271" r:id="rId24"/>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31"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2"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34"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5"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6"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7"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39"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40"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41"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42"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43"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44"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52"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54"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56"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7"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61"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2"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3"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0"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65"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6"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7"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69"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0"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1"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73"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4"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76"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7"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8"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9"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81"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82"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83"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84"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85"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86"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98"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00"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02"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3"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2"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5"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07"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8"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9"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11"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2"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3"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15"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6"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7"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19"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0"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22"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3"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4"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5"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27"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28"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29"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30"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31"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32"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40"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42"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4"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44"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45"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7"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49"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0"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1"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53"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4"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5"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57"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8"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59"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61"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62"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64"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65"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66"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67"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69"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70"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71"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72"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73"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
        <p:nvSpPr>
          <p:cNvPr id="174"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es-E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19"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0"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1"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23"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5"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1800" b="0" strike="noStrike" spc="-1">
              <a:solidFill>
                <a:srgbClr val="000000"/>
              </a:solidFill>
              <a:latin typeface="Calibri"/>
            </a:endParaRPr>
          </a:p>
        </p:txBody>
      </p:sp>
      <p:sp>
        <p:nvSpPr>
          <p:cNvPr id="27"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8"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9"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jpeg"/><Relationship Id="rId2" Type="http://schemas.openxmlformats.org/officeDocument/2006/relationships/slideLayout" Target="../slideLayouts/slideLayout26.xml"/><Relationship Id="rId16" Type="http://schemas.openxmlformats.org/officeDocument/2006/relationships/image" Target="../media/image2.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9" name="Picture 46" descr="ARTE_pr_PPt_Punt"/>
          <p:cNvPicPr/>
          <p:nvPr/>
        </p:nvPicPr>
        <p:blipFill>
          <a:blip r:embed="rId14" cstate="print"/>
          <a:srcRect t="20748"/>
          <a:stretch/>
        </p:blipFill>
        <p:spPr>
          <a:xfrm>
            <a:off x="0" y="0"/>
            <a:ext cx="9143640" cy="1499760"/>
          </a:xfrm>
          <a:prstGeom prst="rect">
            <a:avLst/>
          </a:prstGeom>
          <a:ln w="9525">
            <a:noFill/>
          </a:ln>
        </p:spPr>
      </p:pic>
      <p:sp>
        <p:nvSpPr>
          <p:cNvPr id="10" name="PlaceHolder 1"/>
          <p:cNvSpPr>
            <a:spLocks noGrp="1"/>
          </p:cNvSpPr>
          <p:nvPr>
            <p:ph type="title"/>
          </p:nvPr>
        </p:nvSpPr>
        <p:spPr>
          <a:xfrm>
            <a:off x="685800" y="2130480"/>
            <a:ext cx="7772040" cy="1469520"/>
          </a:xfrm>
          <a:prstGeom prst="rect">
            <a:avLst/>
          </a:prstGeom>
          <a:noFill/>
          <a:ln w="0">
            <a:noFill/>
          </a:ln>
        </p:spPr>
        <p:txBody>
          <a:bodyPr anchor="ctr">
            <a:noAutofit/>
          </a:bodyPr>
          <a:lstStyle/>
          <a:p>
            <a:pPr algn="ctr">
              <a:lnSpc>
                <a:spcPct val="100000"/>
              </a:lnSpc>
            </a:pPr>
            <a:r>
              <a:rPr lang="ru-RU" sz="4400" b="0" strike="noStrike" spc="-1">
                <a:solidFill>
                  <a:srgbClr val="000000"/>
                </a:solidFill>
                <a:latin typeface="Calibri"/>
              </a:rPr>
              <a:t>Образец заголовка</a:t>
            </a:r>
            <a:endParaRPr lang="es-ES" sz="4400" b="0" strike="noStrike" spc="-1">
              <a:solidFill>
                <a:srgbClr val="000000"/>
              </a:solidFill>
              <a:latin typeface="Calibri"/>
            </a:endParaRPr>
          </a:p>
        </p:txBody>
      </p:sp>
      <p:sp>
        <p:nvSpPr>
          <p:cNvPr id="2" name="PlaceHolder 2"/>
          <p:cNvSpPr>
            <a:spLocks noGrp="1"/>
          </p:cNvSpPr>
          <p:nvPr>
            <p:ph type="dt"/>
          </p:nvPr>
        </p:nvSpPr>
        <p:spPr>
          <a:xfrm>
            <a:off x="457200" y="6356520"/>
            <a:ext cx="2133360" cy="364680"/>
          </a:xfrm>
          <a:prstGeom prst="rect">
            <a:avLst/>
          </a:prstGeom>
          <a:noFill/>
          <a:ln w="0">
            <a:noFill/>
          </a:ln>
        </p:spPr>
        <p:txBody>
          <a:bodyPr anchor="ctr">
            <a:noAutofit/>
          </a:bodyPr>
          <a:lstStyle/>
          <a:p>
            <a:pPr>
              <a:lnSpc>
                <a:spcPct val="100000"/>
              </a:lnSpc>
            </a:pPr>
            <a:fld id="{1C7AA31A-3587-46EC-AC58-350644823D74}" type="datetime">
              <a:rPr lang="ru-RU" sz="1200" b="0" strike="noStrike" spc="-1">
                <a:solidFill>
                  <a:srgbClr val="8B8B8B"/>
                </a:solidFill>
                <a:latin typeface="Calibri"/>
              </a:rPr>
              <a:pPr>
                <a:lnSpc>
                  <a:spcPct val="100000"/>
                </a:lnSpc>
              </a:pPr>
              <a:t>14.11.2025</a:t>
            </a:fld>
            <a:endParaRPr lang="ru-RU" sz="1200" b="0" strike="noStrike" spc="-1">
              <a:latin typeface="Times New Roman"/>
            </a:endParaRPr>
          </a:p>
        </p:txBody>
      </p:sp>
      <p:sp>
        <p:nvSpPr>
          <p:cNvPr id="3" name="PlaceHolder 3"/>
          <p:cNvSpPr>
            <a:spLocks noGrp="1"/>
          </p:cNvSpPr>
          <p:nvPr>
            <p:ph type="ftr"/>
          </p:nvPr>
        </p:nvSpPr>
        <p:spPr>
          <a:xfrm>
            <a:off x="3124080" y="6356520"/>
            <a:ext cx="2895120" cy="364680"/>
          </a:xfrm>
          <a:prstGeom prst="rect">
            <a:avLst/>
          </a:prstGeom>
          <a:noFill/>
          <a:ln w="0">
            <a:noFill/>
          </a:ln>
        </p:spPr>
        <p:txBody>
          <a:bodyPr anchor="ctr">
            <a:noAutofit/>
          </a:bodyPr>
          <a:lstStyle/>
          <a:p>
            <a:endParaRPr lang="ru-RU" sz="2400" b="0" strike="noStrike" spc="-1">
              <a:latin typeface="Times New Roman"/>
            </a:endParaRPr>
          </a:p>
        </p:txBody>
      </p:sp>
      <p:sp>
        <p:nvSpPr>
          <p:cNvPr id="4" name="PlaceHolder 4"/>
          <p:cNvSpPr>
            <a:spLocks noGrp="1"/>
          </p:cNvSpPr>
          <p:nvPr>
            <p:ph type="sldNum"/>
          </p:nvPr>
        </p:nvSpPr>
        <p:spPr>
          <a:xfrm>
            <a:off x="6553080" y="6356520"/>
            <a:ext cx="2133360" cy="364680"/>
          </a:xfrm>
          <a:prstGeom prst="rect">
            <a:avLst/>
          </a:prstGeom>
          <a:noFill/>
          <a:ln w="0">
            <a:noFill/>
          </a:ln>
        </p:spPr>
        <p:txBody>
          <a:bodyPr anchor="ctr">
            <a:noAutofit/>
          </a:bodyPr>
          <a:lstStyle/>
          <a:p>
            <a:pPr algn="r">
              <a:lnSpc>
                <a:spcPct val="100000"/>
              </a:lnSpc>
            </a:pPr>
            <a:fld id="{DE8E8FBD-1A60-4830-B685-03489C6788A5}" type="slidenum">
              <a:rPr lang="ru-RU" sz="1200" b="0" strike="noStrike" spc="-1">
                <a:solidFill>
                  <a:srgbClr val="8B8B8B"/>
                </a:solidFill>
                <a:latin typeface="Calibri"/>
              </a:rPr>
              <a:pPr algn="r">
                <a:lnSpc>
                  <a:spcPct val="100000"/>
                </a:lnSpc>
              </a:pPr>
              <a:t>‹#›</a:t>
            </a:fld>
            <a:endParaRPr lang="ru-RU" sz="1200" b="0" strike="noStrike" spc="-1">
              <a:latin typeface="Times New Roman"/>
            </a:endParaRPr>
          </a:p>
        </p:txBody>
      </p:sp>
      <p:sp>
        <p:nvSpPr>
          <p:cNvPr id="5" name="Line 10"/>
          <p:cNvSpPr/>
          <p:nvPr/>
        </p:nvSpPr>
        <p:spPr>
          <a:xfrm>
            <a:off x="2706480" y="6654600"/>
            <a:ext cx="6437520" cy="360"/>
          </a:xfrm>
          <a:prstGeom prst="line">
            <a:avLst/>
          </a:prstGeom>
          <a:ln w="3175">
            <a:solidFill>
              <a:srgbClr val="DA7311"/>
            </a:solidFill>
            <a:round/>
          </a:ln>
        </p:spPr>
        <p:style>
          <a:lnRef idx="0">
            <a:scrgbClr r="0" g="0" b="0"/>
          </a:lnRef>
          <a:fillRef idx="0">
            <a:scrgbClr r="0" g="0" b="0"/>
          </a:fillRef>
          <a:effectRef idx="0">
            <a:scrgbClr r="0" g="0" b="0"/>
          </a:effectRef>
          <a:fontRef idx="minor"/>
        </p:style>
      </p:sp>
      <p:pic>
        <p:nvPicPr>
          <p:cNvPr id="6" name="Picture 46" descr="ARTE_pr_PPt_Punt"/>
          <p:cNvPicPr/>
          <p:nvPr/>
        </p:nvPicPr>
        <p:blipFill>
          <a:blip r:embed="rId14" cstate="print"/>
          <a:srcRect t="20748"/>
          <a:stretch/>
        </p:blipFill>
        <p:spPr>
          <a:xfrm>
            <a:off x="0" y="0"/>
            <a:ext cx="9143640" cy="5438520"/>
          </a:xfrm>
          <a:prstGeom prst="rect">
            <a:avLst/>
          </a:prstGeom>
          <a:ln w="9525">
            <a:noFill/>
          </a:ln>
        </p:spPr>
      </p:pic>
      <p:pic>
        <p:nvPicPr>
          <p:cNvPr id="7" name="Picture 7" descr="graf1"/>
          <p:cNvPicPr/>
          <p:nvPr/>
        </p:nvPicPr>
        <p:blipFill>
          <a:blip r:embed="rId15" cstate="print"/>
          <a:srcRect r="49202"/>
          <a:stretch/>
        </p:blipFill>
        <p:spPr>
          <a:xfrm>
            <a:off x="0" y="0"/>
            <a:ext cx="1282320" cy="2356920"/>
          </a:xfrm>
          <a:prstGeom prst="rect">
            <a:avLst/>
          </a:prstGeom>
          <a:ln w="0">
            <a:noFill/>
          </a:ln>
        </p:spPr>
      </p:pic>
      <p:sp>
        <p:nvSpPr>
          <p:cNvPr id="8"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es-ES"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es-ES"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5" name="Picture 46" descr="ARTE_pr_PPt_Punt"/>
          <p:cNvPicPr/>
          <p:nvPr/>
        </p:nvPicPr>
        <p:blipFill>
          <a:blip r:embed="rId14" cstate="print"/>
          <a:srcRect t="20748"/>
          <a:stretch/>
        </p:blipFill>
        <p:spPr>
          <a:xfrm>
            <a:off x="0" y="0"/>
            <a:ext cx="9143640" cy="1499760"/>
          </a:xfrm>
          <a:prstGeom prst="rect">
            <a:avLst/>
          </a:prstGeom>
          <a:ln w="9525">
            <a:noFill/>
          </a:ln>
        </p:spPr>
      </p:pic>
      <p:sp>
        <p:nvSpPr>
          <p:cNvPr id="46" name="PlaceHolder 1"/>
          <p:cNvSpPr>
            <a:spLocks noGrp="1"/>
          </p:cNvSpPr>
          <p:nvPr>
            <p:ph type="dt"/>
          </p:nvPr>
        </p:nvSpPr>
        <p:spPr>
          <a:xfrm>
            <a:off x="457200" y="6356520"/>
            <a:ext cx="2133360" cy="364680"/>
          </a:xfrm>
          <a:prstGeom prst="rect">
            <a:avLst/>
          </a:prstGeom>
          <a:noFill/>
          <a:ln w="0">
            <a:noFill/>
          </a:ln>
        </p:spPr>
        <p:txBody>
          <a:bodyPr anchor="ctr">
            <a:noAutofit/>
          </a:bodyPr>
          <a:lstStyle/>
          <a:p>
            <a:pPr>
              <a:lnSpc>
                <a:spcPct val="100000"/>
              </a:lnSpc>
            </a:pPr>
            <a:fld id="{4F717107-79C1-4ED8-8E0F-A1C39007F7C4}" type="datetime">
              <a:rPr lang="ru-RU" sz="1200" b="0" strike="noStrike" spc="-1">
                <a:solidFill>
                  <a:srgbClr val="8B8B8B"/>
                </a:solidFill>
                <a:latin typeface="Calibri"/>
              </a:rPr>
              <a:pPr>
                <a:lnSpc>
                  <a:spcPct val="100000"/>
                </a:lnSpc>
              </a:pPr>
              <a:t>14.11.2025</a:t>
            </a:fld>
            <a:endParaRPr lang="ru-RU" sz="1200" b="0" strike="noStrike" spc="-1">
              <a:latin typeface="Times New Roman"/>
            </a:endParaRPr>
          </a:p>
        </p:txBody>
      </p:sp>
      <p:sp>
        <p:nvSpPr>
          <p:cNvPr id="47" name="PlaceHolder 2"/>
          <p:cNvSpPr>
            <a:spLocks noGrp="1"/>
          </p:cNvSpPr>
          <p:nvPr>
            <p:ph type="ftr"/>
          </p:nvPr>
        </p:nvSpPr>
        <p:spPr>
          <a:xfrm>
            <a:off x="3124080" y="6356520"/>
            <a:ext cx="2895120" cy="364680"/>
          </a:xfrm>
          <a:prstGeom prst="rect">
            <a:avLst/>
          </a:prstGeom>
          <a:noFill/>
          <a:ln w="0">
            <a:noFill/>
          </a:ln>
        </p:spPr>
        <p:txBody>
          <a:bodyPr anchor="ctr">
            <a:noAutofit/>
          </a:bodyPr>
          <a:lstStyle/>
          <a:p>
            <a:endParaRPr lang="ru-RU" sz="2400" b="0" strike="noStrike" spc="-1">
              <a:latin typeface="Times New Roman"/>
            </a:endParaRPr>
          </a:p>
        </p:txBody>
      </p:sp>
      <p:sp>
        <p:nvSpPr>
          <p:cNvPr id="48" name="PlaceHolder 3"/>
          <p:cNvSpPr>
            <a:spLocks noGrp="1"/>
          </p:cNvSpPr>
          <p:nvPr>
            <p:ph type="sldNum"/>
          </p:nvPr>
        </p:nvSpPr>
        <p:spPr>
          <a:xfrm>
            <a:off x="6553080" y="6356520"/>
            <a:ext cx="2133360" cy="364680"/>
          </a:xfrm>
          <a:prstGeom prst="rect">
            <a:avLst/>
          </a:prstGeom>
          <a:noFill/>
          <a:ln w="0">
            <a:noFill/>
          </a:ln>
        </p:spPr>
        <p:txBody>
          <a:bodyPr anchor="ctr">
            <a:noAutofit/>
          </a:bodyPr>
          <a:lstStyle/>
          <a:p>
            <a:pPr algn="r">
              <a:lnSpc>
                <a:spcPct val="100000"/>
              </a:lnSpc>
            </a:pPr>
            <a:fld id="{8163F8AB-B8E3-4D89-9AD1-7BA012778872}" type="slidenum">
              <a:rPr lang="ru-RU" sz="1200" b="0" strike="noStrike" spc="-1">
                <a:solidFill>
                  <a:srgbClr val="8B8B8B"/>
                </a:solidFill>
                <a:latin typeface="Calibri"/>
              </a:rPr>
              <a:pPr algn="r">
                <a:lnSpc>
                  <a:spcPct val="100000"/>
                </a:lnSpc>
              </a:pPr>
              <a:t>‹#›</a:t>
            </a:fld>
            <a:endParaRPr lang="ru-RU" sz="1200" b="0" strike="noStrike" spc="-1">
              <a:latin typeface="Times New Roman"/>
            </a:endParaRPr>
          </a:p>
        </p:txBody>
      </p:sp>
      <p:sp>
        <p:nvSpPr>
          <p:cNvPr id="49" name="PlaceHolder 4"/>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r>
              <a:rPr lang="es-ES" sz="1800" b="0" strike="noStrike" spc="-1">
                <a:solidFill>
                  <a:srgbClr val="000000"/>
                </a:solidFill>
                <a:latin typeface="Calibri"/>
              </a:rPr>
              <a:t>Для правки текста заглавия щёлкните мышью</a:t>
            </a:r>
          </a:p>
        </p:txBody>
      </p:sp>
      <p:sp>
        <p:nvSpPr>
          <p:cNvPr id="50"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es-ES"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es-ES"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87" name="Picture 46" descr="ARTE_pr_PPt_Punt"/>
          <p:cNvPicPr/>
          <p:nvPr/>
        </p:nvPicPr>
        <p:blipFill>
          <a:blip r:embed="rId14" cstate="print"/>
          <a:srcRect t="20748"/>
          <a:stretch/>
        </p:blipFill>
        <p:spPr>
          <a:xfrm>
            <a:off x="0" y="0"/>
            <a:ext cx="9143640" cy="1499760"/>
          </a:xfrm>
          <a:prstGeom prst="rect">
            <a:avLst/>
          </a:prstGeom>
          <a:ln w="9525">
            <a:noFill/>
          </a:ln>
        </p:spPr>
      </p:pic>
      <p:pic>
        <p:nvPicPr>
          <p:cNvPr id="88" name="Picture 8" descr="graf2"/>
          <p:cNvPicPr/>
          <p:nvPr/>
        </p:nvPicPr>
        <p:blipFill>
          <a:blip r:embed="rId15" cstate="print">
            <a:lum contrast="10000"/>
          </a:blip>
          <a:stretch/>
        </p:blipFill>
        <p:spPr>
          <a:xfrm>
            <a:off x="-144000" y="4896000"/>
            <a:ext cx="2999880" cy="1839960"/>
          </a:xfrm>
          <a:prstGeom prst="rect">
            <a:avLst/>
          </a:prstGeom>
          <a:ln w="0">
            <a:noFill/>
          </a:ln>
        </p:spPr>
      </p:pic>
      <p:sp>
        <p:nvSpPr>
          <p:cNvPr id="89" name="PlaceHolder 1"/>
          <p:cNvSpPr>
            <a:spLocks noGrp="1"/>
          </p:cNvSpPr>
          <p:nvPr>
            <p:ph type="body"/>
          </p:nvPr>
        </p:nvSpPr>
        <p:spPr>
          <a:xfrm>
            <a:off x="357120" y="1428840"/>
            <a:ext cx="8400600" cy="4788720"/>
          </a:xfrm>
          <a:prstGeom prst="rect">
            <a:avLst/>
          </a:prstGeom>
          <a:noFill/>
          <a:ln w="0">
            <a:noFill/>
          </a:ln>
        </p:spPr>
        <p:txBody>
          <a:bodyPr anchor="t">
            <a:noAutofit/>
          </a:bodyPr>
          <a:lstStyle/>
          <a:p>
            <a:pPr marL="343080" indent="-343080" algn="just">
              <a:lnSpc>
                <a:spcPct val="100000"/>
              </a:lnSpc>
              <a:spcBef>
                <a:spcPts val="479"/>
              </a:spcBef>
              <a:buClr>
                <a:srgbClr val="000000"/>
              </a:buClr>
              <a:buFont typeface="Arial"/>
              <a:buChar char="•"/>
            </a:pPr>
            <a:r>
              <a:rPr lang="ru-RU" sz="2400" b="0" strike="noStrike" spc="-1">
                <a:solidFill>
                  <a:srgbClr val="000000"/>
                </a:solidFill>
                <a:latin typeface="Arial"/>
              </a:rPr>
              <a:t>Образец текста</a:t>
            </a:r>
            <a:endParaRPr lang="es-ES" sz="2400" b="0" strike="noStrike" spc="-1">
              <a:solidFill>
                <a:srgbClr val="000000"/>
              </a:solidFill>
              <a:latin typeface="Calibri"/>
            </a:endParaRPr>
          </a:p>
          <a:p>
            <a:pPr marL="743040" lvl="1" indent="-285840" algn="just">
              <a:lnSpc>
                <a:spcPct val="100000"/>
              </a:lnSpc>
              <a:spcBef>
                <a:spcPts val="439"/>
              </a:spcBef>
              <a:buClr>
                <a:srgbClr val="000000"/>
              </a:buClr>
              <a:buFont typeface="Arial"/>
              <a:buChar char="–"/>
            </a:pPr>
            <a:r>
              <a:rPr lang="ru-RU" sz="2200" b="0" strike="noStrike" spc="-1">
                <a:solidFill>
                  <a:srgbClr val="000000"/>
                </a:solidFill>
                <a:latin typeface="Arial"/>
              </a:rPr>
              <a:t>Второй уровень</a:t>
            </a:r>
            <a:endParaRPr lang="es-ES" sz="2200" b="0" strike="noStrike" spc="-1">
              <a:solidFill>
                <a:srgbClr val="000000"/>
              </a:solidFill>
              <a:latin typeface="Calibri"/>
            </a:endParaRPr>
          </a:p>
          <a:p>
            <a:pPr marL="1143000" lvl="2" indent="-228600" algn="just">
              <a:lnSpc>
                <a:spcPct val="100000"/>
              </a:lnSpc>
              <a:spcBef>
                <a:spcPts val="400"/>
              </a:spcBef>
              <a:buClr>
                <a:srgbClr val="000000"/>
              </a:buClr>
              <a:buFont typeface="Arial"/>
              <a:buChar char="•"/>
            </a:pPr>
            <a:r>
              <a:rPr lang="ru-RU" sz="2000" b="0" strike="noStrike" spc="-1">
                <a:solidFill>
                  <a:srgbClr val="000000"/>
                </a:solidFill>
                <a:latin typeface="Arial"/>
              </a:rPr>
              <a:t>Третий уровень</a:t>
            </a:r>
            <a:endParaRPr lang="es-ES" sz="2000" b="0" strike="noStrike" spc="-1">
              <a:solidFill>
                <a:srgbClr val="000000"/>
              </a:solidFill>
              <a:latin typeface="Calibri"/>
            </a:endParaRPr>
          </a:p>
          <a:p>
            <a:pPr marL="1600200" lvl="3" indent="-228600" algn="just">
              <a:lnSpc>
                <a:spcPct val="100000"/>
              </a:lnSpc>
              <a:spcBef>
                <a:spcPts val="400"/>
              </a:spcBef>
              <a:buClr>
                <a:srgbClr val="000000"/>
              </a:buClr>
              <a:buFont typeface="Arial"/>
              <a:buChar char="–"/>
            </a:pPr>
            <a:r>
              <a:rPr lang="ru-RU" sz="2000" b="0" strike="noStrike" spc="-1">
                <a:solidFill>
                  <a:srgbClr val="000000"/>
                </a:solidFill>
                <a:latin typeface="Arial"/>
              </a:rPr>
              <a:t>Четвертый уровень</a:t>
            </a:r>
            <a:endParaRPr lang="es-ES" sz="2000" b="0" strike="noStrike" spc="-1">
              <a:solidFill>
                <a:srgbClr val="000000"/>
              </a:solidFill>
              <a:latin typeface="Calibri"/>
            </a:endParaRPr>
          </a:p>
          <a:p>
            <a:pPr marL="2057400" lvl="4" indent="-228600" algn="just">
              <a:lnSpc>
                <a:spcPct val="100000"/>
              </a:lnSpc>
              <a:spcBef>
                <a:spcPts val="400"/>
              </a:spcBef>
              <a:buClr>
                <a:srgbClr val="000000"/>
              </a:buClr>
              <a:buFont typeface="Arial"/>
              <a:buChar char="»"/>
            </a:pPr>
            <a:r>
              <a:rPr lang="ru-RU" sz="2000" b="0" strike="noStrike" spc="-1">
                <a:solidFill>
                  <a:srgbClr val="000000"/>
                </a:solidFill>
                <a:latin typeface="Arial"/>
              </a:rPr>
              <a:t>Пятый уровень</a:t>
            </a:r>
            <a:endParaRPr lang="es-ES" sz="2000" b="0" strike="noStrike" spc="-1">
              <a:solidFill>
                <a:srgbClr val="000000"/>
              </a:solidFill>
              <a:latin typeface="Calibri"/>
            </a:endParaRPr>
          </a:p>
        </p:txBody>
      </p:sp>
      <p:sp>
        <p:nvSpPr>
          <p:cNvPr id="90" name="PlaceHolder 2"/>
          <p:cNvSpPr>
            <a:spLocks noGrp="1"/>
          </p:cNvSpPr>
          <p:nvPr>
            <p:ph type="title"/>
          </p:nvPr>
        </p:nvSpPr>
        <p:spPr>
          <a:xfrm>
            <a:off x="357120" y="0"/>
            <a:ext cx="8357760" cy="713880"/>
          </a:xfrm>
          <a:prstGeom prst="rect">
            <a:avLst/>
          </a:prstGeom>
          <a:noFill/>
          <a:ln w="0">
            <a:noFill/>
          </a:ln>
        </p:spPr>
        <p:txBody>
          <a:bodyPr anchor="ctr">
            <a:noAutofit/>
          </a:bodyPr>
          <a:lstStyle/>
          <a:p>
            <a:pPr algn="ctr">
              <a:lnSpc>
                <a:spcPct val="100000"/>
              </a:lnSpc>
              <a:tabLst>
                <a:tab pos="2514600" algn="l"/>
              </a:tabLst>
            </a:pPr>
            <a:r>
              <a:rPr lang="ru-RU" sz="3000" b="1" strike="noStrike" spc="-1">
                <a:solidFill>
                  <a:srgbClr val="FFFFFF"/>
                </a:solidFill>
                <a:latin typeface="Arial Black"/>
              </a:rPr>
              <a:t>Образец заголовка</a:t>
            </a:r>
            <a:endParaRPr lang="es-ES" sz="3000" b="0" strike="noStrike" spc="-1">
              <a:solidFill>
                <a:srgbClr val="000000"/>
              </a:solidFill>
              <a:latin typeface="Calibri"/>
            </a:endParaRPr>
          </a:p>
        </p:txBody>
      </p:sp>
      <p:sp>
        <p:nvSpPr>
          <p:cNvPr id="91" name="PlaceHolder 3"/>
          <p:cNvSpPr>
            <a:spLocks noGrp="1"/>
          </p:cNvSpPr>
          <p:nvPr>
            <p:ph type="dt"/>
          </p:nvPr>
        </p:nvSpPr>
        <p:spPr>
          <a:xfrm>
            <a:off x="457200" y="6356520"/>
            <a:ext cx="2133360" cy="364680"/>
          </a:xfrm>
          <a:prstGeom prst="rect">
            <a:avLst/>
          </a:prstGeom>
          <a:noFill/>
          <a:ln w="0">
            <a:noFill/>
          </a:ln>
        </p:spPr>
        <p:txBody>
          <a:bodyPr anchor="ctr">
            <a:noAutofit/>
          </a:bodyPr>
          <a:lstStyle/>
          <a:p>
            <a:pPr>
              <a:lnSpc>
                <a:spcPct val="100000"/>
              </a:lnSpc>
            </a:pPr>
            <a:fld id="{7D429C42-C092-4F98-AE40-F4434E0E8EB2}" type="datetime">
              <a:rPr lang="ru-RU" sz="1200" b="0" strike="noStrike" spc="-1">
                <a:solidFill>
                  <a:srgbClr val="8B8B8B"/>
                </a:solidFill>
                <a:latin typeface="Calibri"/>
              </a:rPr>
              <a:pPr>
                <a:lnSpc>
                  <a:spcPct val="100000"/>
                </a:lnSpc>
              </a:pPr>
              <a:t>14.11.2025</a:t>
            </a:fld>
            <a:endParaRPr lang="ru-RU" sz="1200" b="0" strike="noStrike" spc="-1">
              <a:latin typeface="Times New Roman"/>
            </a:endParaRPr>
          </a:p>
        </p:txBody>
      </p:sp>
      <p:sp>
        <p:nvSpPr>
          <p:cNvPr id="92" name="PlaceHolder 4"/>
          <p:cNvSpPr>
            <a:spLocks noGrp="1"/>
          </p:cNvSpPr>
          <p:nvPr>
            <p:ph type="ftr"/>
          </p:nvPr>
        </p:nvSpPr>
        <p:spPr>
          <a:xfrm>
            <a:off x="3124080" y="6356520"/>
            <a:ext cx="2895120" cy="364680"/>
          </a:xfrm>
          <a:prstGeom prst="rect">
            <a:avLst/>
          </a:prstGeom>
          <a:noFill/>
          <a:ln w="0">
            <a:noFill/>
          </a:ln>
        </p:spPr>
        <p:txBody>
          <a:bodyPr anchor="ctr">
            <a:noAutofit/>
          </a:bodyPr>
          <a:lstStyle/>
          <a:p>
            <a:endParaRPr lang="ru-RU" sz="2400" b="0" strike="noStrike" spc="-1">
              <a:latin typeface="Times New Roman"/>
            </a:endParaRPr>
          </a:p>
        </p:txBody>
      </p:sp>
      <p:sp>
        <p:nvSpPr>
          <p:cNvPr id="93" name="PlaceHolder 5"/>
          <p:cNvSpPr>
            <a:spLocks noGrp="1"/>
          </p:cNvSpPr>
          <p:nvPr>
            <p:ph type="sldNum"/>
          </p:nvPr>
        </p:nvSpPr>
        <p:spPr>
          <a:xfrm>
            <a:off x="6553080" y="6356520"/>
            <a:ext cx="2133360" cy="364680"/>
          </a:xfrm>
          <a:prstGeom prst="rect">
            <a:avLst/>
          </a:prstGeom>
          <a:noFill/>
          <a:ln w="0">
            <a:noFill/>
          </a:ln>
        </p:spPr>
        <p:txBody>
          <a:bodyPr anchor="ctr">
            <a:noAutofit/>
          </a:bodyPr>
          <a:lstStyle/>
          <a:p>
            <a:pPr algn="r">
              <a:lnSpc>
                <a:spcPct val="100000"/>
              </a:lnSpc>
            </a:pPr>
            <a:fld id="{16700855-44E0-425C-A9AA-A558950AA2FF}" type="slidenum">
              <a:rPr lang="ru-RU" sz="1200" b="0" strike="noStrike" spc="-1">
                <a:solidFill>
                  <a:srgbClr val="8B8B8B"/>
                </a:solidFill>
                <a:latin typeface="Calibri"/>
              </a:rPr>
              <a:pPr algn="r">
                <a:lnSpc>
                  <a:spcPct val="100000"/>
                </a:lnSpc>
              </a:pPr>
              <a:t>‹#›</a:t>
            </a:fld>
            <a:endParaRPr lang="ru-RU" sz="1200" b="0" strike="noStrike" spc="-1">
              <a:latin typeface="Times New Roman"/>
            </a:endParaRPr>
          </a:p>
        </p:txBody>
      </p:sp>
      <p:pic>
        <p:nvPicPr>
          <p:cNvPr id="94" name="Picture 7" descr="graf1"/>
          <p:cNvPicPr/>
          <p:nvPr/>
        </p:nvPicPr>
        <p:blipFill>
          <a:blip r:embed="rId16" cstate="print"/>
          <a:srcRect r="49202"/>
          <a:stretch/>
        </p:blipFill>
        <p:spPr>
          <a:xfrm flipH="1">
            <a:off x="8501400" y="0"/>
            <a:ext cx="642600" cy="1285560"/>
          </a:xfrm>
          <a:prstGeom prst="rect">
            <a:avLst/>
          </a:prstGeom>
          <a:ln w="0">
            <a:noFill/>
          </a:ln>
        </p:spPr>
      </p:pic>
      <p:sp>
        <p:nvSpPr>
          <p:cNvPr id="95" name="Picture 2"/>
          <p:cNvSpPr/>
          <p:nvPr/>
        </p:nvSpPr>
        <p:spPr>
          <a:xfrm>
            <a:off x="5786280" y="-357120"/>
            <a:ext cx="2588760" cy="2071440"/>
          </a:xfrm>
          <a:prstGeom prst="ellipse">
            <a:avLst/>
          </a:prstGeom>
          <a:blipFill rotWithShape="0">
            <a:blip r:embed="rId17"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96" name="Line 10"/>
          <p:cNvSpPr/>
          <p:nvPr/>
        </p:nvSpPr>
        <p:spPr>
          <a:xfrm>
            <a:off x="2592000" y="6643440"/>
            <a:ext cx="6516000" cy="360"/>
          </a:xfrm>
          <a:prstGeom prst="line">
            <a:avLst/>
          </a:prstGeom>
          <a:ln w="3175">
            <a:solidFill>
              <a:srgbClr val="DA7311"/>
            </a:solidFill>
            <a:round/>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3" name="Picture 46" descr="ARTE_pr_PPt_Punt"/>
          <p:cNvPicPr/>
          <p:nvPr/>
        </p:nvPicPr>
        <p:blipFill>
          <a:blip r:embed="rId14" cstate="print"/>
          <a:srcRect t="20748"/>
          <a:stretch/>
        </p:blipFill>
        <p:spPr>
          <a:xfrm>
            <a:off x="0" y="0"/>
            <a:ext cx="9143640" cy="1499760"/>
          </a:xfrm>
          <a:prstGeom prst="rect">
            <a:avLst/>
          </a:prstGeom>
          <a:ln w="9525">
            <a:noFill/>
          </a:ln>
        </p:spPr>
      </p:pic>
      <p:sp>
        <p:nvSpPr>
          <p:cNvPr id="134"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algn="ctr">
              <a:lnSpc>
                <a:spcPct val="100000"/>
              </a:lnSpc>
            </a:pPr>
            <a:r>
              <a:rPr lang="ru-RU" sz="4400" b="0" strike="noStrike" spc="-1">
                <a:solidFill>
                  <a:srgbClr val="000000"/>
                </a:solidFill>
                <a:latin typeface="Calibri"/>
              </a:rPr>
              <a:t>Образец заголовка</a:t>
            </a:r>
            <a:endParaRPr lang="es-ES" sz="4400" b="0" strike="noStrike" spc="-1">
              <a:solidFill>
                <a:srgbClr val="000000"/>
              </a:solidFill>
              <a:latin typeface="Calibri"/>
            </a:endParaRPr>
          </a:p>
        </p:txBody>
      </p:sp>
      <p:sp>
        <p:nvSpPr>
          <p:cNvPr id="135" name="PlaceHolder 2"/>
          <p:cNvSpPr>
            <a:spLocks noGrp="1"/>
          </p:cNvSpPr>
          <p:nvPr>
            <p:ph type="dt"/>
          </p:nvPr>
        </p:nvSpPr>
        <p:spPr>
          <a:xfrm>
            <a:off x="457200" y="6356520"/>
            <a:ext cx="2133360" cy="364680"/>
          </a:xfrm>
          <a:prstGeom prst="rect">
            <a:avLst/>
          </a:prstGeom>
          <a:noFill/>
          <a:ln w="0">
            <a:noFill/>
          </a:ln>
        </p:spPr>
        <p:txBody>
          <a:bodyPr anchor="ctr">
            <a:noAutofit/>
          </a:bodyPr>
          <a:lstStyle/>
          <a:p>
            <a:pPr>
              <a:lnSpc>
                <a:spcPct val="100000"/>
              </a:lnSpc>
            </a:pPr>
            <a:fld id="{84D47EC0-1EF9-4B3C-A80C-2DA5BCFE6CA5}" type="datetime">
              <a:rPr lang="ru-RU" sz="1200" b="0" strike="noStrike" spc="-1">
                <a:solidFill>
                  <a:srgbClr val="8B8B8B"/>
                </a:solidFill>
                <a:latin typeface="Calibri"/>
              </a:rPr>
              <a:pPr>
                <a:lnSpc>
                  <a:spcPct val="100000"/>
                </a:lnSpc>
              </a:pPr>
              <a:t>14.11.2025</a:t>
            </a:fld>
            <a:endParaRPr lang="ru-RU" sz="1200" b="0" strike="noStrike" spc="-1">
              <a:latin typeface="Times New Roman"/>
            </a:endParaRPr>
          </a:p>
        </p:txBody>
      </p:sp>
      <p:sp>
        <p:nvSpPr>
          <p:cNvPr id="136" name="PlaceHolder 3"/>
          <p:cNvSpPr>
            <a:spLocks noGrp="1"/>
          </p:cNvSpPr>
          <p:nvPr>
            <p:ph type="ftr"/>
          </p:nvPr>
        </p:nvSpPr>
        <p:spPr>
          <a:xfrm>
            <a:off x="3124080" y="6356520"/>
            <a:ext cx="2895120" cy="364680"/>
          </a:xfrm>
          <a:prstGeom prst="rect">
            <a:avLst/>
          </a:prstGeom>
          <a:noFill/>
          <a:ln w="0">
            <a:noFill/>
          </a:ln>
        </p:spPr>
        <p:txBody>
          <a:bodyPr anchor="ctr">
            <a:noAutofit/>
          </a:bodyPr>
          <a:lstStyle/>
          <a:p>
            <a:endParaRPr lang="ru-RU" sz="2400" b="0" strike="noStrike" spc="-1">
              <a:latin typeface="Times New Roman"/>
            </a:endParaRPr>
          </a:p>
        </p:txBody>
      </p:sp>
      <p:sp>
        <p:nvSpPr>
          <p:cNvPr id="137" name="PlaceHolder 4"/>
          <p:cNvSpPr>
            <a:spLocks noGrp="1"/>
          </p:cNvSpPr>
          <p:nvPr>
            <p:ph type="sldNum"/>
          </p:nvPr>
        </p:nvSpPr>
        <p:spPr>
          <a:xfrm>
            <a:off x="6553080" y="6356520"/>
            <a:ext cx="2133360" cy="364680"/>
          </a:xfrm>
          <a:prstGeom prst="rect">
            <a:avLst/>
          </a:prstGeom>
          <a:noFill/>
          <a:ln w="0">
            <a:noFill/>
          </a:ln>
        </p:spPr>
        <p:txBody>
          <a:bodyPr anchor="ctr">
            <a:noAutofit/>
          </a:bodyPr>
          <a:lstStyle/>
          <a:p>
            <a:pPr algn="r">
              <a:lnSpc>
                <a:spcPct val="100000"/>
              </a:lnSpc>
            </a:pPr>
            <a:fld id="{4B1AB02E-D873-4EB0-8ED8-1CF6418A54AC}" type="slidenum">
              <a:rPr lang="ru-RU" sz="1200" b="0" strike="noStrike" spc="-1">
                <a:solidFill>
                  <a:srgbClr val="8B8B8B"/>
                </a:solidFill>
                <a:latin typeface="Calibri"/>
              </a:rPr>
              <a:pPr algn="r">
                <a:lnSpc>
                  <a:spcPct val="100000"/>
                </a:lnSpc>
              </a:pPr>
              <a:t>‹#›</a:t>
            </a:fld>
            <a:endParaRPr lang="ru-RU" sz="1200" b="0" strike="noStrike" spc="-1">
              <a:latin typeface="Times New Roman"/>
            </a:endParaRPr>
          </a:p>
        </p:txBody>
      </p:sp>
      <p:sp>
        <p:nvSpPr>
          <p:cNvPr id="138"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es-ES"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es-ES"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png"/><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3" Type="http://schemas.openxmlformats.org/officeDocument/2006/relationships/hyperlink" Target="https://vneyvinsk.midural.ru/article/show/id/10025" TargetMode="External"/><Relationship Id="rId2" Type="http://schemas.openxmlformats.org/officeDocument/2006/relationships/image" Target="../media/image4.jpeg"/><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755640" y="4005000"/>
            <a:ext cx="4993920" cy="359640"/>
          </a:xfrm>
          <a:prstGeom prst="rect">
            <a:avLst/>
          </a:prstGeom>
          <a:noFill/>
          <a:ln w="0">
            <a:noFill/>
          </a:ln>
        </p:spPr>
        <p:txBody>
          <a:bodyPr anchor="ctr">
            <a:normAutofit fontScale="90000"/>
          </a:bodyPr>
          <a:lstStyle/>
          <a:p>
            <a:pPr algn="ctr">
              <a:lnSpc>
                <a:spcPct val="100000"/>
              </a:lnSpc>
            </a:pPr>
            <a:br/>
            <a:endParaRPr lang="es-ES" sz="1800" b="0" strike="noStrike" spc="-1">
              <a:solidFill>
                <a:srgbClr val="000000"/>
              </a:solidFill>
              <a:latin typeface="Calibri"/>
            </a:endParaRPr>
          </a:p>
        </p:txBody>
      </p:sp>
      <p:sp>
        <p:nvSpPr>
          <p:cNvPr id="176" name="PlaceHolder 2"/>
          <p:cNvSpPr>
            <a:spLocks noGrp="1"/>
          </p:cNvSpPr>
          <p:nvPr>
            <p:ph type="subTitle"/>
          </p:nvPr>
        </p:nvSpPr>
        <p:spPr>
          <a:xfrm>
            <a:off x="323640" y="3573000"/>
            <a:ext cx="7416360" cy="2808000"/>
          </a:xfrm>
          <a:prstGeom prst="rect">
            <a:avLst/>
          </a:prstGeom>
          <a:noFill/>
          <a:ln w="0">
            <a:noFill/>
          </a:ln>
        </p:spPr>
        <p:txBody>
          <a:bodyPr anchor="t">
            <a:normAutofit fontScale="88000" lnSpcReduction="20000"/>
          </a:bodyPr>
          <a:lstStyle/>
          <a:p>
            <a:pPr algn="ctr">
              <a:lnSpc>
                <a:spcPct val="100000"/>
              </a:lnSpc>
              <a:spcBef>
                <a:spcPts val="641"/>
              </a:spcBef>
              <a:tabLst>
                <a:tab pos="0" algn="l"/>
              </a:tabLst>
            </a:pPr>
            <a:r>
              <a:rPr lang="ru-RU" sz="3200" b="0" strike="noStrike" spc="-1" dirty="0">
                <a:solidFill>
                  <a:srgbClr val="000000"/>
                </a:solidFill>
                <a:latin typeface="Calibri"/>
              </a:rPr>
              <a:t>ОТЧЕТ</a:t>
            </a:r>
            <a:endParaRPr lang="ru-RU" sz="3200" b="0" strike="noStrike" spc="-1" dirty="0">
              <a:latin typeface="Arial"/>
            </a:endParaRPr>
          </a:p>
          <a:p>
            <a:pPr algn="ctr">
              <a:lnSpc>
                <a:spcPct val="100000"/>
              </a:lnSpc>
              <a:spcBef>
                <a:spcPts val="641"/>
              </a:spcBef>
              <a:tabLst>
                <a:tab pos="0" algn="l"/>
              </a:tabLst>
            </a:pPr>
            <a:r>
              <a:rPr lang="ru-RU" sz="3200" b="0" strike="noStrike" spc="-1" dirty="0">
                <a:solidFill>
                  <a:srgbClr val="000000"/>
                </a:solidFill>
                <a:latin typeface="Calibri"/>
              </a:rPr>
              <a:t>о выполнении плана мероприятий по противодействию коррупции в городском округе Верх-Нейвинский </a:t>
            </a:r>
            <a:endParaRPr lang="ru-RU" sz="3200" b="0" strike="noStrike" spc="-1" dirty="0">
              <a:latin typeface="Arial"/>
            </a:endParaRPr>
          </a:p>
          <a:p>
            <a:pPr algn="ctr">
              <a:lnSpc>
                <a:spcPct val="100000"/>
              </a:lnSpc>
              <a:spcBef>
                <a:spcPts val="641"/>
              </a:spcBef>
              <a:tabLst>
                <a:tab pos="0" algn="l"/>
              </a:tabLst>
            </a:pPr>
            <a:r>
              <a:rPr lang="ru-RU" sz="3200" b="0" strike="noStrike" spc="-1" dirty="0">
                <a:solidFill>
                  <a:srgbClr val="000000"/>
                </a:solidFill>
                <a:latin typeface="Calibri"/>
              </a:rPr>
              <a:t>на</a:t>
            </a:r>
            <a:r>
              <a:rPr lang="ru-RU" sz="3200" b="0" strike="noStrike" spc="-1" dirty="0">
                <a:solidFill>
                  <a:srgbClr val="8B8B8B"/>
                </a:solidFill>
                <a:latin typeface="Calibri"/>
              </a:rPr>
              <a:t> </a:t>
            </a:r>
            <a:r>
              <a:rPr lang="ru-RU" sz="3200" b="0" strike="noStrike" spc="-1" dirty="0">
                <a:solidFill>
                  <a:srgbClr val="000000"/>
                </a:solidFill>
                <a:latin typeface="Calibri"/>
              </a:rPr>
              <a:t>2021-2024 годы </a:t>
            </a:r>
            <a:endParaRPr lang="ru-RU" sz="3200" b="0" strike="noStrike" spc="-1" dirty="0">
              <a:latin typeface="Arial"/>
            </a:endParaRPr>
          </a:p>
          <a:p>
            <a:pPr algn="ctr">
              <a:lnSpc>
                <a:spcPct val="100000"/>
              </a:lnSpc>
              <a:spcBef>
                <a:spcPts val="641"/>
              </a:spcBef>
              <a:tabLst>
                <a:tab pos="0" algn="l"/>
              </a:tabLst>
            </a:pPr>
            <a:endParaRPr lang="ru-RU" sz="3200" b="0" strike="noStrike" spc="-1" dirty="0">
              <a:latin typeface="Arial"/>
            </a:endParaRPr>
          </a:p>
          <a:p>
            <a:pPr algn="ctr">
              <a:lnSpc>
                <a:spcPct val="100000"/>
              </a:lnSpc>
              <a:spcBef>
                <a:spcPts val="641"/>
              </a:spcBef>
              <a:tabLst>
                <a:tab pos="0" algn="l"/>
              </a:tabLst>
            </a:pPr>
            <a:r>
              <a:rPr lang="ru-RU" sz="3200" b="0" strike="noStrike" spc="-1" dirty="0">
                <a:solidFill>
                  <a:srgbClr val="000000"/>
                </a:solidFill>
                <a:latin typeface="Calibri"/>
              </a:rPr>
              <a:t>за 202</a:t>
            </a:r>
            <a:r>
              <a:rPr lang="en-US" sz="3200" b="0" strike="noStrike" spc="-1" dirty="0">
                <a:solidFill>
                  <a:srgbClr val="000000"/>
                </a:solidFill>
                <a:latin typeface="Calibri"/>
              </a:rPr>
              <a:t>3</a:t>
            </a:r>
            <a:r>
              <a:rPr lang="ru-RU" sz="3200" b="0" strike="noStrike" spc="-1" dirty="0">
                <a:solidFill>
                  <a:srgbClr val="000000"/>
                </a:solidFill>
                <a:latin typeface="Calibri"/>
              </a:rPr>
              <a:t> год</a:t>
            </a:r>
            <a:endParaRPr lang="ru-RU" sz="3200" b="0" strike="noStrike" spc="-1" dirty="0">
              <a:latin typeface="Arial"/>
            </a:endParaRPr>
          </a:p>
        </p:txBody>
      </p:sp>
      <p:sp>
        <p:nvSpPr>
          <p:cNvPr id="177" name="Picture 2"/>
          <p:cNvSpPr/>
          <p:nvPr/>
        </p:nvSpPr>
        <p:spPr>
          <a:xfrm>
            <a:off x="5940000" y="692640"/>
            <a:ext cx="2520000" cy="2007360"/>
          </a:xfrm>
          <a:prstGeom prst="ellipse">
            <a:avLst/>
          </a:prstGeom>
          <a:blipFill rotWithShape="0">
            <a:blip r:embed="rId2" cstate="print"/>
            <a:srcRect/>
            <a:stretch/>
          </a:blipFill>
          <a:ln>
            <a:solidFill>
              <a:srgbClr val="F79646"/>
            </a:solidFill>
            <a:round/>
          </a:ln>
        </p:spPr>
        <p:style>
          <a:lnRef idx="2">
            <a:schemeClr val="accent6"/>
          </a:lnRef>
          <a:fillRef idx="1">
            <a:schemeClr val="lt1"/>
          </a:fillRef>
          <a:effectRef idx="0">
            <a:schemeClr val="accent6"/>
          </a:effectRef>
          <a:fontRef idx="minor"/>
        </p:style>
      </p:sp>
      <p:sp>
        <p:nvSpPr>
          <p:cNvPr id="178" name="Прямоугольник 3"/>
          <p:cNvSpPr/>
          <p:nvPr/>
        </p:nvSpPr>
        <p:spPr>
          <a:xfrm>
            <a:off x="323640" y="476640"/>
            <a:ext cx="6192360" cy="143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ru-RU" sz="4400" b="1" strike="noStrike" spc="-1">
                <a:solidFill>
                  <a:srgbClr val="FFFFFF"/>
                </a:solidFill>
                <a:latin typeface="Arial"/>
              </a:rPr>
              <a:t>Городской округ</a:t>
            </a:r>
            <a:endParaRPr lang="ru-RU" sz="4400" b="0" strike="noStrike" spc="-1">
              <a:latin typeface="Arial"/>
            </a:endParaRPr>
          </a:p>
          <a:p>
            <a:pPr>
              <a:lnSpc>
                <a:spcPct val="100000"/>
              </a:lnSpc>
            </a:pPr>
            <a:r>
              <a:rPr lang="ru-RU" sz="4400" b="1" strike="noStrike" spc="-1">
                <a:solidFill>
                  <a:srgbClr val="FFFFFF"/>
                </a:solidFill>
                <a:latin typeface="Arial"/>
              </a:rPr>
              <a:t>Верх-Нейвинский</a:t>
            </a:r>
            <a:endParaRPr lang="ru-RU" sz="4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34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870915137"/>
              </p:ext>
            </p:extLst>
          </p:nvPr>
        </p:nvGraphicFramePr>
        <p:xfrm>
          <a:off x="179510" y="764704"/>
          <a:ext cx="8712971" cy="4789689"/>
        </p:xfrm>
        <a:graphic>
          <a:graphicData uri="http://schemas.openxmlformats.org/drawingml/2006/table">
            <a:tbl>
              <a:tblPr/>
              <a:tblGrid>
                <a:gridCol w="400694">
                  <a:extLst>
                    <a:ext uri="{9D8B030D-6E8A-4147-A177-3AD203B41FA5}">
                      <a16:colId xmlns:a16="http://schemas.microsoft.com/office/drawing/2014/main" val="20000"/>
                    </a:ext>
                  </a:extLst>
                </a:gridCol>
                <a:gridCol w="461166">
                  <a:extLst>
                    <a:ext uri="{9D8B030D-6E8A-4147-A177-3AD203B41FA5}">
                      <a16:colId xmlns:a16="http://schemas.microsoft.com/office/drawing/2014/main" val="20001"/>
                    </a:ext>
                  </a:extLst>
                </a:gridCol>
                <a:gridCol w="2162842">
                  <a:extLst>
                    <a:ext uri="{9D8B030D-6E8A-4147-A177-3AD203B41FA5}">
                      <a16:colId xmlns:a16="http://schemas.microsoft.com/office/drawing/2014/main" val="20002"/>
                    </a:ext>
                  </a:extLst>
                </a:gridCol>
                <a:gridCol w="1522523">
                  <a:extLst>
                    <a:ext uri="{9D8B030D-6E8A-4147-A177-3AD203B41FA5}">
                      <a16:colId xmlns:a16="http://schemas.microsoft.com/office/drawing/2014/main" val="20003"/>
                    </a:ext>
                  </a:extLst>
                </a:gridCol>
                <a:gridCol w="2483284">
                  <a:extLst>
                    <a:ext uri="{9D8B030D-6E8A-4147-A177-3AD203B41FA5}">
                      <a16:colId xmlns:a16="http://schemas.microsoft.com/office/drawing/2014/main" val="20004"/>
                    </a:ext>
                  </a:extLst>
                </a:gridCol>
                <a:gridCol w="1682462">
                  <a:extLst>
                    <a:ext uri="{9D8B030D-6E8A-4147-A177-3AD203B41FA5}">
                      <a16:colId xmlns:a16="http://schemas.microsoft.com/office/drawing/2014/main" val="20005"/>
                    </a:ext>
                  </a:extLst>
                </a:gridCol>
              </a:tblGrid>
              <a:tr h="1757728">
                <a:tc>
                  <a:txBody>
                    <a:bodyPr/>
                    <a:lstStyle/>
                    <a:p>
                      <a:pPr algn="ctr">
                        <a:buNone/>
                      </a:pPr>
                      <a:r>
                        <a:rPr lang="ru-RU" sz="1200" dirty="0">
                          <a:effectLst/>
                          <a:latin typeface="Liberation Serif" panose="02020603050405020304" pitchFamily="18" charset="0"/>
                          <a:ea typeface="Times New Roman" panose="02020603050405020304" pitchFamily="18" charset="0"/>
                        </a:rPr>
                        <a:t>13</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14</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200" dirty="0">
                          <a:effectLst/>
                          <a:latin typeface="Liberation Serif" panose="02020603050405020304" pitchFamily="18" charset="0"/>
                          <a:ea typeface="Times New Roman" panose="02020603050405020304" pitchFamily="18" charset="0"/>
                        </a:rPr>
                        <a:t>Рассматривать отчет о выполнении Плана мероприятий по противодействию коррупции в городском округе Верх-Нейвинский на 2021-2024 годы на заседаниях Комиссии по координации работы по противодействию коррупции в городском округе Верх-Нейвинский</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dirty="0">
                          <a:effectLst/>
                          <a:latin typeface="Liberation Serif" panose="02020603050405020304" pitchFamily="18" charset="0"/>
                          <a:ea typeface="Times New Roman" panose="02020603050405020304" pitchFamily="18" charset="0"/>
                        </a:rPr>
                        <a:t>Ежеквартально, </a:t>
                      </a:r>
                      <a:endParaRPr lang="ru-RU" sz="1000" dirty="0">
                        <a:effectLst/>
                        <a:latin typeface="Times New Roman" panose="02020603050405020304" pitchFamily="18" charset="0"/>
                        <a:ea typeface="Times New Roman" panose="02020603050405020304" pitchFamily="18" charset="0"/>
                      </a:endParaRPr>
                    </a:p>
                    <a:p>
                      <a:pPr algn="ctr">
                        <a:buNone/>
                      </a:pPr>
                      <a:r>
                        <a:rPr lang="ru-RU" sz="1200" dirty="0">
                          <a:effectLst/>
                          <a:latin typeface="Liberation Serif" panose="02020603050405020304" pitchFamily="18" charset="0"/>
                          <a:ea typeface="Times New Roman" panose="02020603050405020304" pitchFamily="18" charset="0"/>
                        </a:rPr>
                        <a:t>в соответствии </a:t>
                      </a:r>
                      <a:endParaRPr lang="ru-RU" sz="1000" dirty="0">
                        <a:effectLst/>
                        <a:latin typeface="Times New Roman" panose="02020603050405020304" pitchFamily="18" charset="0"/>
                        <a:ea typeface="Times New Roman" panose="02020603050405020304" pitchFamily="18" charset="0"/>
                      </a:endParaRPr>
                    </a:p>
                    <a:p>
                      <a:pPr algn="ctr">
                        <a:buNone/>
                      </a:pPr>
                      <a:r>
                        <a:rPr lang="ru-RU" sz="1200" dirty="0">
                          <a:effectLst/>
                          <a:latin typeface="Liberation Serif" panose="02020603050405020304" pitchFamily="18" charset="0"/>
                          <a:ea typeface="Times New Roman" panose="02020603050405020304" pitchFamily="18" charset="0"/>
                        </a:rPr>
                        <a:t>с планом проведения заседаний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dirty="0">
                          <a:effectLst/>
                          <a:latin typeface="Liberation Serif" panose="02020603050405020304" pitchFamily="18" charset="0"/>
                          <a:ea typeface="Times New Roman" panose="02020603050405020304" pitchFamily="18" charset="0"/>
                        </a:rPr>
                        <a:t>Отчет выполнения Плана мероприятий по противодействию коррупции в городском округе Верх-Нейвинский на 2021-2024 годы размаривается ежеквартально на заседании комиссии по координации работы по противодействию коррупции.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05799">
                <a:tc>
                  <a:txBody>
                    <a:bodyPr/>
                    <a:lstStyle/>
                    <a:p>
                      <a:pPr algn="ctr">
                        <a:buNone/>
                      </a:pPr>
                      <a:r>
                        <a:rPr lang="ru-RU" sz="1200">
                          <a:effectLst/>
                          <a:latin typeface="Liberation Serif" panose="02020603050405020304" pitchFamily="18" charset="0"/>
                          <a:ea typeface="Times New Roman" panose="02020603050405020304" pitchFamily="18" charset="0"/>
                        </a:rPr>
                        <a:t>14</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15</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200">
                          <a:effectLst/>
                          <a:latin typeface="Liberation Serif" panose="02020603050405020304" pitchFamily="18" charset="0"/>
                          <a:ea typeface="Times New Roman" panose="02020603050405020304" pitchFamily="18" charset="0"/>
                        </a:rPr>
                        <a:t>Предоставлять в Департамент противодействия коррупции и контроля Свердловской области отчет о результатах выполнения Плана мероприятий по противодействию коррупции в городском округе Верх-Нейвинский на 2021–2024 годы</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В течение 2021-2024 гг. в соответствии с графиком предоставления отчетов</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270510" algn="just">
                        <a:buNone/>
                      </a:pPr>
                      <a:r>
                        <a:rPr lang="ru-RU" sz="1200" dirty="0">
                          <a:effectLst/>
                          <a:latin typeface="Liberation Serif" panose="02020603050405020304" pitchFamily="18" charset="0"/>
                          <a:ea typeface="Times New Roman" panose="02020603050405020304" pitchFamily="18" charset="0"/>
                        </a:rPr>
                        <a:t>Отчет о результатах выполнения Плана мероприятий по противодействию коррупции в городском округе Верх-Нейвинский направлен в Департамент противодействия коррупции и контроля Свердловской области.</a:t>
                      </a:r>
                      <a:endParaRPr lang="ru-RU" sz="1000" dirty="0">
                        <a:effectLst/>
                        <a:latin typeface="Times New Roman" panose="02020603050405020304" pitchFamily="18" charset="0"/>
                        <a:ea typeface="Times New Roman" panose="02020603050405020304" pitchFamily="18" charset="0"/>
                      </a:endParaRPr>
                    </a:p>
                    <a:p>
                      <a:pPr marL="89535" marR="90170" indent="270510" algn="just">
                        <a:buNone/>
                      </a:pPr>
                      <a:r>
                        <a:rPr lang="ru-RU" sz="12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40929">
                <a:tc>
                  <a:txBody>
                    <a:bodyPr/>
                    <a:lstStyle/>
                    <a:p>
                      <a:pPr algn="ctr">
                        <a:spcAft>
                          <a:spcPts val="0"/>
                        </a:spcAft>
                      </a:pPr>
                      <a:endParaRPr lang="ru-RU" sz="1000">
                        <a:latin typeface="Liberation Serif" pitchFamily="18" charset="0"/>
                        <a:ea typeface="Liberation Serif" pitchFamily="18" charset="0"/>
                        <a:cs typeface="Liberation Serif" pitchFamily="18" charset="0"/>
                      </a:endParaRPr>
                    </a:p>
                  </a:txBody>
                  <a:tcPr marL="40332" marR="24515" marT="24515" marB="4033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000">
                        <a:latin typeface="Liberation Serif" pitchFamily="18" charset="0"/>
                        <a:ea typeface="Liberation Serif" pitchFamily="18" charset="0"/>
                        <a:cs typeface="Liberation Serif" pitchFamily="18" charset="0"/>
                      </a:endParaRPr>
                    </a:p>
                  </a:txBody>
                  <a:tcPr marL="0" marR="0" marT="29656" marB="296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spcAft>
                          <a:spcPts val="0"/>
                        </a:spcAft>
                      </a:pPr>
                      <a:endParaRPr lang="ru-RU" sz="1000">
                        <a:latin typeface="Liberation Serif" pitchFamily="18" charset="0"/>
                        <a:ea typeface="Liberation Serif" pitchFamily="18" charset="0"/>
                        <a:cs typeface="Liberation Serif" pitchFamily="18" charset="0"/>
                      </a:endParaRPr>
                    </a:p>
                  </a:txBody>
                  <a:tcPr marL="40332" marR="24515" marT="24515" marB="4033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000">
                        <a:latin typeface="Liberation Serif" pitchFamily="18" charset="0"/>
                        <a:ea typeface="Liberation Serif" pitchFamily="18" charset="0"/>
                        <a:cs typeface="Liberation Serif" pitchFamily="18" charset="0"/>
                      </a:endParaRPr>
                    </a:p>
                  </a:txBody>
                  <a:tcPr marL="40332" marR="24515" marT="24515" marB="4033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270510" algn="just">
                        <a:spcAft>
                          <a:spcPts val="0"/>
                        </a:spcAft>
                      </a:pPr>
                      <a:endParaRPr lang="ru-RU" sz="1000" dirty="0">
                        <a:latin typeface="Liberation Serif" pitchFamily="18" charset="0"/>
                        <a:ea typeface="Liberation Serif" pitchFamily="18" charset="0"/>
                        <a:cs typeface="Liberation Serif" pitchFamily="18" charset="0"/>
                      </a:endParaRPr>
                    </a:p>
                  </a:txBody>
                  <a:tcPr marL="0" marR="0" marT="29656" marB="296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spcAft>
                          <a:spcPts val="0"/>
                        </a:spcAft>
                      </a:pPr>
                      <a:endParaRPr lang="ru-RU" sz="1000" dirty="0">
                        <a:latin typeface="Liberation Serif" pitchFamily="18" charset="0"/>
                        <a:ea typeface="Liberation Serif" pitchFamily="18" charset="0"/>
                        <a:cs typeface="Liberation Serif" pitchFamily="18" charset="0"/>
                      </a:endParaRPr>
                    </a:p>
                  </a:txBody>
                  <a:tcPr marL="0" marR="0" marT="29656" marB="296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652042550"/>
              </p:ext>
            </p:extLst>
          </p:nvPr>
        </p:nvGraphicFramePr>
        <p:xfrm>
          <a:off x="179513" y="692696"/>
          <a:ext cx="8784974" cy="9451173"/>
        </p:xfrm>
        <a:graphic>
          <a:graphicData uri="http://schemas.openxmlformats.org/drawingml/2006/table">
            <a:tbl>
              <a:tblPr/>
              <a:tblGrid>
                <a:gridCol w="404004">
                  <a:extLst>
                    <a:ext uri="{9D8B030D-6E8A-4147-A177-3AD203B41FA5}">
                      <a16:colId xmlns:a16="http://schemas.microsoft.com/office/drawing/2014/main" val="20000"/>
                    </a:ext>
                  </a:extLst>
                </a:gridCol>
                <a:gridCol w="464977">
                  <a:extLst>
                    <a:ext uri="{9D8B030D-6E8A-4147-A177-3AD203B41FA5}">
                      <a16:colId xmlns:a16="http://schemas.microsoft.com/office/drawing/2014/main" val="20001"/>
                    </a:ext>
                  </a:extLst>
                </a:gridCol>
                <a:gridCol w="3379490">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1800200">
                  <a:extLst>
                    <a:ext uri="{9D8B030D-6E8A-4147-A177-3AD203B41FA5}">
                      <a16:colId xmlns:a16="http://schemas.microsoft.com/office/drawing/2014/main" val="20004"/>
                    </a:ext>
                  </a:extLst>
                </a:gridCol>
                <a:gridCol w="1440159">
                  <a:extLst>
                    <a:ext uri="{9D8B030D-6E8A-4147-A177-3AD203B41FA5}">
                      <a16:colId xmlns:a16="http://schemas.microsoft.com/office/drawing/2014/main" val="20005"/>
                    </a:ext>
                  </a:extLst>
                </a:gridCol>
              </a:tblGrid>
              <a:tr h="3291039">
                <a:tc>
                  <a:txBody>
                    <a:bodyPr/>
                    <a:lstStyle/>
                    <a:p>
                      <a:pPr algn="ctr">
                        <a:buNone/>
                      </a:pPr>
                      <a:r>
                        <a:rPr lang="ru-RU" sz="1200" dirty="0">
                          <a:effectLst/>
                          <a:latin typeface="Liberation Serif" panose="02020603050405020304" pitchFamily="18" charset="0"/>
                          <a:ea typeface="Times New Roman" panose="02020603050405020304" pitchFamily="18" charset="0"/>
                        </a:rPr>
                        <a:t>15</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16</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0800" algn="just">
                        <a:buNone/>
                      </a:pPr>
                      <a:r>
                        <a:rPr lang="ru-RU" sz="1200">
                          <a:effectLst/>
                          <a:latin typeface="Liberation Serif" panose="02020603050405020304" pitchFamily="18" charset="0"/>
                          <a:ea typeface="Times New Roman" panose="02020603050405020304" pitchFamily="18" charset="0"/>
                        </a:rPr>
                        <a:t>Обеспечить мониторинг хода реализации мероприятий по противодействию коррупции (федеральный антикоррупционный мониторинг) в городском округе Верх-Нейвинский, направление информации о результатах мониторинга в Департамент противодействия коррупции и контроля Свердловской области, в том числе:</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 а) копии протоколов заседаний комиссии по координации работы по противодействию коррупции в городском округе Верх-Нейвинский;</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б) копии протоколов заседаний комиссий по соблюдению требований к служебному поведению муниципальных служащих, замещающих должности муниципальной службы в соответствующих органах местного самоуправления городского округа Верх-Нейвинский, и урегулированию конфликта интересов;</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в) копии муниципальных правовых актов о привлечении к дисциплинарной ответственности муниципальных служащих, замещающих должности муниципальной службы в соответствующих органах местного самоуправления городского округа Верх-Нейвинский, за нарушение ограничений и запретов, не исполнение требований о предотвращении и урегулировании конфликта интересов, иных обязанностей, установленных в целях противодействия коррупции;</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marR="50800" algn="just">
                        <a:buNone/>
                      </a:pPr>
                      <a:r>
                        <a:rPr lang="ru-RU" sz="1200">
                          <a:effectLst/>
                          <a:latin typeface="Liberation Serif" panose="02020603050405020304" pitchFamily="18" charset="0"/>
                          <a:ea typeface="Times New Roman" panose="02020603050405020304" pitchFamily="18" charset="0"/>
                        </a:rPr>
                        <a:t>г) реестр обращений по фактам коррупции, поступивших в органы местного самоуправления городского округа Верх-Нейвинский, нарастающим итогом по установленной форме</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dirty="0">
                          <a:effectLst/>
                          <a:latin typeface="Liberation Serif" panose="02020603050405020304" pitchFamily="18" charset="0"/>
                          <a:ea typeface="Times New Roman" panose="02020603050405020304" pitchFamily="18" charset="0"/>
                        </a:rPr>
                        <a:t>Ежеквартально, </a:t>
                      </a:r>
                      <a:endParaRPr lang="ru-RU" sz="1000" dirty="0">
                        <a:effectLst/>
                        <a:latin typeface="Times New Roman" panose="02020603050405020304" pitchFamily="18" charset="0"/>
                        <a:ea typeface="Times New Roman" panose="02020603050405020304" pitchFamily="18" charset="0"/>
                      </a:endParaRPr>
                    </a:p>
                    <a:p>
                      <a:pPr algn="ctr">
                        <a:buNone/>
                      </a:pPr>
                      <a:r>
                        <a:rPr lang="ru-RU" sz="1200" dirty="0">
                          <a:effectLst/>
                          <a:latin typeface="Liberation Serif" panose="02020603050405020304" pitchFamily="18" charset="0"/>
                          <a:ea typeface="Times New Roman" panose="02020603050405020304" pitchFamily="18" charset="0"/>
                        </a:rPr>
                        <a:t>в течение 2021-2024 гг. в соответствии с графиком предоставления отчетов</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algn="just">
                        <a:buNone/>
                      </a:pPr>
                      <a:r>
                        <a:rPr lang="ru-RU" sz="1200">
                          <a:effectLst/>
                          <a:latin typeface="Liberation Serif" panose="02020603050405020304" pitchFamily="18" charset="0"/>
                          <a:ea typeface="Times New Roman" panose="02020603050405020304" pitchFamily="18" charset="0"/>
                        </a:rPr>
                        <a:t>         Отчет по мониторингу хода реализации мероприятий по противодействию коррупции (федеральный антикоррупционный мониторинг) в городском округе Верх-Нейвинский (нарастанием с начала года), направлен в Департамент противодействия коррупции и контроля Свердловской области.</a:t>
                      </a:r>
                      <a:endParaRPr lang="ru-RU" sz="1000">
                        <a:effectLst/>
                        <a:latin typeface="Times New Roman" panose="02020603050405020304" pitchFamily="18" charset="0"/>
                        <a:ea typeface="Times New Roman" panose="02020603050405020304" pitchFamily="18" charset="0"/>
                      </a:endParaRPr>
                    </a:p>
                    <a:p>
                      <a:pPr marL="89535" marR="90170" indent="180340" algn="just">
                        <a:buNone/>
                      </a:pPr>
                      <a:r>
                        <a:rPr lang="ru-RU" sz="12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marL="89535" marR="90170" indent="180340" algn="just">
                        <a:buNone/>
                      </a:pPr>
                      <a:r>
                        <a:rPr lang="ru-RU" sz="12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397593">
                <a:tc>
                  <a:txBody>
                    <a:bodyPr/>
                    <a:lstStyle/>
                    <a:p>
                      <a:pPr algn="ctr">
                        <a:spcAft>
                          <a:spcPts val="0"/>
                        </a:spcAft>
                      </a:pPr>
                      <a:endParaRPr lang="ru-RU" sz="800">
                        <a:latin typeface="Liberation Serif" pitchFamily="18" charset="0"/>
                        <a:ea typeface="Liberation Serif" pitchFamily="18" charset="0"/>
                        <a:cs typeface="Liberation Serif" pitchFamily="18" charset="0"/>
                      </a:endParaRPr>
                    </a:p>
                  </a:txBody>
                  <a:tcPr marL="16147" marR="9815" marT="9815" marB="16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800">
                        <a:latin typeface="Liberation Serif" pitchFamily="18" charset="0"/>
                        <a:ea typeface="Liberation Serif" pitchFamily="18" charset="0"/>
                        <a:cs typeface="Liberation Serif" pitchFamily="18" charset="0"/>
                      </a:endParaRPr>
                    </a:p>
                  </a:txBody>
                  <a:tcPr marL="0" marR="0" marT="11873" marB="118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0800" algn="just">
                        <a:spcAft>
                          <a:spcPts val="0"/>
                        </a:spcAft>
                      </a:pPr>
                      <a:endParaRPr lang="ru-RU" sz="800">
                        <a:latin typeface="Liberation Serif" pitchFamily="18" charset="0"/>
                        <a:ea typeface="Liberation Serif" pitchFamily="18" charset="0"/>
                        <a:cs typeface="Liberation Serif" pitchFamily="18" charset="0"/>
                      </a:endParaRPr>
                    </a:p>
                  </a:txBody>
                  <a:tcPr marL="16147" marR="9815" marT="9815" marB="16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800" dirty="0">
                        <a:latin typeface="Liberation Serif" pitchFamily="18" charset="0"/>
                        <a:ea typeface="Liberation Serif" pitchFamily="18" charset="0"/>
                        <a:cs typeface="Liberation Serif" pitchFamily="18" charset="0"/>
                      </a:endParaRPr>
                    </a:p>
                  </a:txBody>
                  <a:tcPr marL="16147" marR="9815" marT="9815" marB="16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180340" algn="just">
                        <a:spcAft>
                          <a:spcPts val="0"/>
                        </a:spcAft>
                      </a:pPr>
                      <a:endParaRPr lang="ru-RU" sz="800" dirty="0">
                        <a:latin typeface="Liberation Serif" pitchFamily="18" charset="0"/>
                        <a:ea typeface="Liberation Serif" pitchFamily="18" charset="0"/>
                        <a:cs typeface="Liberation Serif" pitchFamily="18" charset="0"/>
                      </a:endParaRPr>
                    </a:p>
                  </a:txBody>
                  <a:tcPr marL="0" marR="0" marT="11873" marB="118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89535" algn="just">
                        <a:spcAft>
                          <a:spcPts val="0"/>
                        </a:spcAft>
                      </a:pPr>
                      <a:endParaRPr lang="ru-RU" sz="800" dirty="0">
                        <a:latin typeface="Liberation Serif" pitchFamily="18" charset="0"/>
                        <a:ea typeface="Liberation Serif" pitchFamily="18" charset="0"/>
                        <a:cs typeface="Liberation Serif" pitchFamily="18" charset="0"/>
                      </a:endParaRPr>
                    </a:p>
                  </a:txBody>
                  <a:tcPr marL="0" marR="0" marT="11873" marB="118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280073860"/>
              </p:ext>
            </p:extLst>
          </p:nvPr>
        </p:nvGraphicFramePr>
        <p:xfrm>
          <a:off x="251519" y="764704"/>
          <a:ext cx="8712970" cy="10144733"/>
        </p:xfrm>
        <a:graphic>
          <a:graphicData uri="http://schemas.openxmlformats.org/drawingml/2006/table">
            <a:tbl>
              <a:tblPr/>
              <a:tblGrid>
                <a:gridCol w="400694">
                  <a:extLst>
                    <a:ext uri="{9D8B030D-6E8A-4147-A177-3AD203B41FA5}">
                      <a16:colId xmlns:a16="http://schemas.microsoft.com/office/drawing/2014/main" val="20000"/>
                    </a:ext>
                  </a:extLst>
                </a:gridCol>
                <a:gridCol w="461166">
                  <a:extLst>
                    <a:ext uri="{9D8B030D-6E8A-4147-A177-3AD203B41FA5}">
                      <a16:colId xmlns:a16="http://schemas.microsoft.com/office/drawing/2014/main" val="20001"/>
                    </a:ext>
                  </a:extLst>
                </a:gridCol>
                <a:gridCol w="2162841">
                  <a:extLst>
                    <a:ext uri="{9D8B030D-6E8A-4147-A177-3AD203B41FA5}">
                      <a16:colId xmlns:a16="http://schemas.microsoft.com/office/drawing/2014/main" val="20002"/>
                    </a:ext>
                  </a:extLst>
                </a:gridCol>
                <a:gridCol w="1522523">
                  <a:extLst>
                    <a:ext uri="{9D8B030D-6E8A-4147-A177-3AD203B41FA5}">
                      <a16:colId xmlns:a16="http://schemas.microsoft.com/office/drawing/2014/main" val="20003"/>
                    </a:ext>
                  </a:extLst>
                </a:gridCol>
                <a:gridCol w="2628163">
                  <a:extLst>
                    <a:ext uri="{9D8B030D-6E8A-4147-A177-3AD203B41FA5}">
                      <a16:colId xmlns:a16="http://schemas.microsoft.com/office/drawing/2014/main" val="20004"/>
                    </a:ext>
                  </a:extLst>
                </a:gridCol>
                <a:gridCol w="1537583">
                  <a:extLst>
                    <a:ext uri="{9D8B030D-6E8A-4147-A177-3AD203B41FA5}">
                      <a16:colId xmlns:a16="http://schemas.microsoft.com/office/drawing/2014/main" val="20005"/>
                    </a:ext>
                  </a:extLst>
                </a:gridCol>
              </a:tblGrid>
              <a:tr h="2522197">
                <a:tc>
                  <a:txBody>
                    <a:bodyPr/>
                    <a:lstStyle/>
                    <a:p>
                      <a:pPr algn="ctr">
                        <a:buNone/>
                      </a:pPr>
                      <a:r>
                        <a:rPr lang="ru-RU" sz="1000" dirty="0">
                          <a:effectLst/>
                          <a:latin typeface="Liberation Serif" panose="02020603050405020304" pitchFamily="18" charset="0"/>
                          <a:ea typeface="Times New Roman" panose="02020603050405020304" pitchFamily="18" charset="0"/>
                        </a:rPr>
                        <a:t>16</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17</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0800" algn="just">
                        <a:buNone/>
                      </a:pPr>
                      <a:r>
                        <a:rPr lang="ru-RU" sz="1000" dirty="0">
                          <a:effectLst/>
                          <a:latin typeface="Liberation Serif" panose="02020603050405020304" pitchFamily="18" charset="0"/>
                          <a:ea typeface="Times New Roman" panose="02020603050405020304" pitchFamily="18" charset="0"/>
                        </a:rPr>
                        <a:t>Обеспечить своевременный ввод информации в раздел «Муниципальная служба» автоматизированной системы управления деятельностью исполнительных органов государственной власти Свердловской области:</a:t>
                      </a:r>
                      <a:endParaRPr lang="ru-RU" sz="1000" dirty="0">
                        <a:effectLst/>
                        <a:latin typeface="Times New Roman" panose="02020603050405020304" pitchFamily="18" charset="0"/>
                        <a:ea typeface="Times New Roman" panose="02020603050405020304" pitchFamily="18" charset="0"/>
                      </a:endParaRPr>
                    </a:p>
                    <a:p>
                      <a:pPr marR="5080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R="50800" algn="just">
                        <a:buNone/>
                      </a:pPr>
                      <a:r>
                        <a:rPr lang="ru-RU" sz="1000" dirty="0">
                          <a:effectLst/>
                          <a:latin typeface="Liberation Serif" panose="02020603050405020304" pitchFamily="18" charset="0"/>
                          <a:ea typeface="Times New Roman" panose="02020603050405020304" pitchFamily="18" charset="0"/>
                        </a:rPr>
                        <a:t>а) о деятельности комиссий по соблюдению требований к служебному поведению муниципальных служащих, замещающих должности муниципальной службы в городском округе Верх-Нейвинский, и урегулированию конфликта интересов;</a:t>
                      </a:r>
                      <a:endParaRPr lang="ru-RU" sz="1000" dirty="0">
                        <a:effectLst/>
                        <a:latin typeface="Times New Roman" panose="02020603050405020304" pitchFamily="18" charset="0"/>
                        <a:ea typeface="Times New Roman" panose="02020603050405020304" pitchFamily="18" charset="0"/>
                      </a:endParaRPr>
                    </a:p>
                    <a:p>
                      <a:pPr marR="50800" algn="just">
                        <a:buNone/>
                      </a:pPr>
                      <a:r>
                        <a:rPr lang="ru-RU" sz="1000" dirty="0">
                          <a:effectLst/>
                          <a:latin typeface="Liberation Serif" panose="02020603050405020304" pitchFamily="18" charset="0"/>
                          <a:ea typeface="Times New Roman" panose="02020603050405020304" pitchFamily="18" charset="0"/>
                        </a:rPr>
                        <a:t>б) об исполнении муниципальными служащими, замещающими должности в органах местного самоуправления городского округа Верх-Нейвинский, соблюдения муниципальными служащими, замещающими должности муниципальной службы, ограничений и запретов, установленных действующим законодательством о муниципальной службе;</a:t>
                      </a:r>
                      <a:endParaRPr lang="ru-RU" sz="1000" dirty="0">
                        <a:effectLst/>
                        <a:latin typeface="Times New Roman" panose="02020603050405020304" pitchFamily="18" charset="0"/>
                        <a:ea typeface="Times New Roman" panose="02020603050405020304" pitchFamily="18" charset="0"/>
                      </a:endParaRPr>
                    </a:p>
                    <a:p>
                      <a:pPr marR="50800" algn="just">
                        <a:buNone/>
                      </a:pPr>
                      <a:r>
                        <a:rPr lang="ru-RU" sz="1000" dirty="0">
                          <a:effectLst/>
                          <a:latin typeface="Liberation Serif" panose="02020603050405020304" pitchFamily="18" charset="0"/>
                          <a:ea typeface="Times New Roman" panose="02020603050405020304" pitchFamily="18" charset="0"/>
                        </a:rPr>
                        <a:t>в) о должностных лицах органов местного самоуправления городского округа Верх-Нейвинский, ответственных за работу по профилактике коррупционных и иных правонарушений</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Ежеквартально,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в течение 2021-2024 гг. в соответствии с графиком предоставления отчетов</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180340" algn="just">
                        <a:buNone/>
                      </a:pPr>
                      <a:r>
                        <a:rPr lang="ru-RU" sz="1000" dirty="0">
                          <a:effectLst/>
                          <a:latin typeface="Liberation Serif" panose="02020603050405020304" pitchFamily="18" charset="0"/>
                          <a:ea typeface="Calibri" panose="020F0502020204030204" pitchFamily="34" charset="0"/>
                        </a:rPr>
                        <a:t>Ввод информации в АСУ ИОГВ по подпунктам, а) - в) осуществляется специалистом по кадрам в соответствии с установленным сроком.</a:t>
                      </a:r>
                      <a:endParaRPr lang="ru-RU" sz="1000" dirty="0">
                        <a:effectLst/>
                        <a:latin typeface="Times New Roman CYR" panose="02020603050405020304" pitchFamily="18" charset="0"/>
                        <a:ea typeface="Calibri" panose="020F0502020204030204" pitchFamily="34" charset="0"/>
                      </a:endParaRPr>
                    </a:p>
                    <a:p>
                      <a:pPr marL="89535" marR="90170" indent="180340" algn="just">
                        <a:buNone/>
                      </a:pPr>
                      <a:r>
                        <a:rPr lang="ru-RU" sz="1000" dirty="0">
                          <a:effectLst/>
                          <a:latin typeface="Liberation Serif" panose="02020603050405020304" pitchFamily="18" charset="0"/>
                          <a:ea typeface="Calibri" panose="020F0502020204030204" pitchFamily="34" charset="0"/>
                        </a:rPr>
                        <a:t> </a:t>
                      </a:r>
                      <a:endParaRPr lang="ru-RU" sz="1000" dirty="0">
                        <a:effectLst/>
                        <a:latin typeface="Times New Roman CYR" panose="02020603050405020304" pitchFamily="18" charset="0"/>
                        <a:ea typeface="Calibri" panose="020F0502020204030204" pitchFamily="34"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8953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18230">
                <a:tc>
                  <a:txBody>
                    <a:bodyPr/>
                    <a:lstStyle/>
                    <a:p>
                      <a:pPr algn="ctr">
                        <a:buNone/>
                      </a:pPr>
                      <a:r>
                        <a:rPr lang="ru-RU" sz="1200">
                          <a:effectLst/>
                          <a:latin typeface="Liberation Serif" panose="02020603050405020304" pitchFamily="18" charset="0"/>
                          <a:ea typeface="Times New Roman" panose="02020603050405020304" pitchFamily="18" charset="0"/>
                        </a:rPr>
                        <a:t>17</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18</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200">
                          <a:effectLst/>
                          <a:latin typeface="Liberation Serif" panose="02020603050405020304" pitchFamily="18" charset="0"/>
                          <a:ea typeface="Times New Roman" panose="02020603050405020304" pitchFamily="18" charset="0"/>
                        </a:rPr>
                        <a:t>Привлекать институты гражданского общества, в том числе Общественную палату, Совет ветеранов, к работе по совершенствованию антикоррупционных нормативных правовых актов, в том числе при проведении оценки регулирующего воздействия, независимой антикоррупционной экспертизы нормативно–правовых актов и их проектов.</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В течении 2021- 2024 гг.</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180340" algn="just">
                        <a:buNone/>
                      </a:pPr>
                      <a:r>
                        <a:rPr lang="ru-RU" sz="1200">
                          <a:effectLst/>
                          <a:latin typeface="Liberation Serif" panose="02020603050405020304" pitchFamily="18" charset="0"/>
                          <a:ea typeface="Calibri" panose="020F0502020204030204" pitchFamily="34" charset="0"/>
                        </a:rPr>
                        <a:t>В 1 полугодии 2023 года институты гражданского общества участия в проведении экспертизы нормативно-правовых актов и их проектов не принимали. Антикоррупционных нормативных правовых актов не издавалось.</a:t>
                      </a:r>
                      <a:endParaRPr lang="ru-RU" sz="1400">
                        <a:effectLst/>
                        <a:latin typeface="Times New Roman CYR" panose="02020603050405020304" pitchFamily="18" charset="0"/>
                        <a:ea typeface="Calibri" panose="020F0502020204030204" pitchFamily="34"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20213">
                <a:tc>
                  <a:txBody>
                    <a:bodyPr/>
                    <a:lstStyle/>
                    <a:p>
                      <a:pPr algn="ctr">
                        <a:buNone/>
                      </a:pPr>
                      <a:r>
                        <a:rPr lang="ru-RU" sz="1200">
                          <a:effectLst/>
                          <a:latin typeface="Liberation Serif" panose="02020603050405020304" pitchFamily="18" charset="0"/>
                          <a:ea typeface="Times New Roman" panose="02020603050405020304" pitchFamily="18" charset="0"/>
                        </a:rPr>
                        <a:t>18</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19</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200">
                          <a:effectLst/>
                          <a:latin typeface="Liberation Serif" panose="02020603050405020304" pitchFamily="18" charset="0"/>
                          <a:ea typeface="Times New Roman" panose="02020603050405020304" pitchFamily="18" charset="0"/>
                        </a:rPr>
                        <a:t>Расширение практики привлечения граждан и (или) их объединений к обсуждению проектов нормативных правовых актов, представляющих особую социальную значимость.</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200">
                          <a:effectLst/>
                          <a:latin typeface="Liberation Serif" panose="02020603050405020304" pitchFamily="18" charset="0"/>
                          <a:ea typeface="Times New Roman" panose="02020603050405020304" pitchFamily="18" charset="0"/>
                        </a:rPr>
                        <a:t>В течение 2021- 2024 гг.</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270510" algn="just">
                        <a:buNone/>
                      </a:pPr>
                      <a:r>
                        <a:rPr lang="ru-RU" sz="1200">
                          <a:effectLst/>
                          <a:latin typeface="Liberation Serif" panose="02020603050405020304" pitchFamily="18" charset="0"/>
                          <a:ea typeface="Calibri" panose="020F0502020204030204" pitchFamily="34" charset="0"/>
                        </a:rPr>
                        <a:t>В 1 полугодии 2023 года институты гражданского общества участия в проведении экспертизы нормативно-правовых актов и их проектов не принимали. Антикоррупционных нормативных правовых актов не издавалось.</a:t>
                      </a:r>
                      <a:endParaRPr lang="ru-RU" sz="1400">
                        <a:effectLst/>
                        <a:latin typeface="Times New Roman CYR" panose="02020603050405020304" pitchFamily="18" charset="0"/>
                        <a:ea typeface="Calibri" panose="020F0502020204030204" pitchFamily="34"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2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662647974"/>
              </p:ext>
            </p:extLst>
          </p:nvPr>
        </p:nvGraphicFramePr>
        <p:xfrm>
          <a:off x="539552" y="764704"/>
          <a:ext cx="8136904" cy="4752528"/>
        </p:xfrm>
        <a:graphic>
          <a:graphicData uri="http://schemas.openxmlformats.org/drawingml/2006/table">
            <a:tbl>
              <a:tblPr/>
              <a:tblGrid>
                <a:gridCol w="374201">
                  <a:extLst>
                    <a:ext uri="{9D8B030D-6E8A-4147-A177-3AD203B41FA5}">
                      <a16:colId xmlns:a16="http://schemas.microsoft.com/office/drawing/2014/main" val="20000"/>
                    </a:ext>
                  </a:extLst>
                </a:gridCol>
                <a:gridCol w="430676">
                  <a:extLst>
                    <a:ext uri="{9D8B030D-6E8A-4147-A177-3AD203B41FA5}">
                      <a16:colId xmlns:a16="http://schemas.microsoft.com/office/drawing/2014/main" val="20001"/>
                    </a:ext>
                  </a:extLst>
                </a:gridCol>
                <a:gridCol w="2019844">
                  <a:extLst>
                    <a:ext uri="{9D8B030D-6E8A-4147-A177-3AD203B41FA5}">
                      <a16:colId xmlns:a16="http://schemas.microsoft.com/office/drawing/2014/main" val="20002"/>
                    </a:ext>
                  </a:extLst>
                </a:gridCol>
                <a:gridCol w="1421859">
                  <a:extLst>
                    <a:ext uri="{9D8B030D-6E8A-4147-A177-3AD203B41FA5}">
                      <a16:colId xmlns:a16="http://schemas.microsoft.com/office/drawing/2014/main" val="20003"/>
                    </a:ext>
                  </a:extLst>
                </a:gridCol>
                <a:gridCol w="2319100">
                  <a:extLst>
                    <a:ext uri="{9D8B030D-6E8A-4147-A177-3AD203B41FA5}">
                      <a16:colId xmlns:a16="http://schemas.microsoft.com/office/drawing/2014/main" val="20004"/>
                    </a:ext>
                  </a:extLst>
                </a:gridCol>
                <a:gridCol w="1571224">
                  <a:extLst>
                    <a:ext uri="{9D8B030D-6E8A-4147-A177-3AD203B41FA5}">
                      <a16:colId xmlns:a16="http://schemas.microsoft.com/office/drawing/2014/main" val="20005"/>
                    </a:ext>
                  </a:extLst>
                </a:gridCol>
              </a:tblGrid>
              <a:tr h="4752528">
                <a:tc>
                  <a:txBody>
                    <a:bodyPr/>
                    <a:lstStyle/>
                    <a:p>
                      <a:pPr algn="ctr">
                        <a:buNone/>
                      </a:pPr>
                      <a:r>
                        <a:rPr lang="ru-RU" sz="1000" dirty="0">
                          <a:effectLst/>
                          <a:latin typeface="Liberation Serif" panose="02020603050405020304" pitchFamily="18" charset="0"/>
                          <a:ea typeface="Times New Roman" panose="02020603050405020304" pitchFamily="18" charset="0"/>
                        </a:rPr>
                        <a:t>19</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21</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dirty="0">
                          <a:effectLst/>
                          <a:latin typeface="Liberation Serif" panose="02020603050405020304" pitchFamily="18" charset="0"/>
                          <a:ea typeface="Times New Roman" panose="02020603050405020304" pitchFamily="18" charset="0"/>
                        </a:rPr>
                        <a:t>Привлекать представителей институтов гражданского общества к работе комиссий, рабочих органов местного самоуправления городского округа Верх-Нейвинский, по подготовке нормативных правовых актов и иных решений, затрагивающих права и законные интересы граждан и организаций</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В течение 2021- 2024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180340" algn="just">
                        <a:buNone/>
                      </a:pPr>
                      <a:r>
                        <a:rPr lang="ru-RU" sz="1000" dirty="0">
                          <a:effectLst/>
                          <a:latin typeface="Liberation Serif" panose="02020603050405020304" pitchFamily="18" charset="0"/>
                          <a:ea typeface="Calibri" panose="020F0502020204030204" pitchFamily="34" charset="0"/>
                        </a:rPr>
                        <a:t>Обеспечено привлечение представителей институтов гражданского общества к работе комиссий: председатель Общественной палаты и председатель Совета ветеранов включены в состав Комиссии по соблюдению требований к служебному поведению муниципальных служащих и урегулированию конфликта интересов администрации городского округа Верх-Нейвинский, в также в состав Комиссии по координации работы по противодействию коррупции в городском округе Верх-Нейвинский, участвуют в заседаниях и принятии решений, затрагивающих права и законные интересы граждан и организаций.</a:t>
                      </a:r>
                      <a:endParaRPr lang="ru-RU" sz="1000" dirty="0">
                        <a:effectLst/>
                        <a:latin typeface="Times New Roman CYR" panose="02020603050405020304" pitchFamily="18" charset="0"/>
                        <a:ea typeface="Calibri" panose="020F0502020204030204" pitchFamily="34"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sp>
        <p:nvSpPr>
          <p:cNvPr id="4" name="Прямоугольник 3"/>
          <p:cNvSpPr/>
          <p:nvPr/>
        </p:nvSpPr>
        <p:spPr>
          <a:xfrm>
            <a:off x="179512" y="620689"/>
            <a:ext cx="8784976" cy="1200329"/>
          </a:xfrm>
          <a:prstGeom prst="rect">
            <a:avLst/>
          </a:prstGeom>
        </p:spPr>
        <p:txBody>
          <a:bodyPr wrap="square">
            <a:spAutoFit/>
          </a:bodyPr>
          <a:lstStyle/>
          <a:p>
            <a:pPr algn="ctr"/>
            <a:r>
              <a:rPr lang="ru-RU" b="1" strike="noStrike" spc="-1" dirty="0">
                <a:solidFill>
                  <a:srgbClr val="002060"/>
                </a:solidFill>
                <a:latin typeface="Liberation Serif" pitchFamily="18" charset="0"/>
                <a:ea typeface="Liberation Serif" pitchFamily="18" charset="0"/>
                <a:cs typeface="Liberation Serif" pitchFamily="18" charset="0"/>
              </a:rPr>
              <a:t>Раздел: Исполнение мероприятий Национального плана противодействия коррупции на 2021–2024 годы, утвержденного Указом Президента Российской Федерации от 16 августа 2021 года № 478 «О Национальном плане противодействия коррупции на 2021–2024 годы»</a:t>
            </a:r>
            <a:endParaRPr lang="ru-RU" dirty="0">
              <a:solidFill>
                <a:srgbClr val="002060"/>
              </a:solidFill>
              <a:latin typeface="Liberation Serif" pitchFamily="18" charset="0"/>
              <a:ea typeface="Liberation Serif" pitchFamily="18" charset="0"/>
              <a:cs typeface="Liberation Serif"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070478374"/>
              </p:ext>
            </p:extLst>
          </p:nvPr>
        </p:nvGraphicFramePr>
        <p:xfrm>
          <a:off x="251520" y="1916832"/>
          <a:ext cx="8640961" cy="4464496"/>
        </p:xfrm>
        <a:graphic>
          <a:graphicData uri="http://schemas.openxmlformats.org/drawingml/2006/table">
            <a:tbl>
              <a:tblPr/>
              <a:tblGrid>
                <a:gridCol w="492478">
                  <a:extLst>
                    <a:ext uri="{9D8B030D-6E8A-4147-A177-3AD203B41FA5}">
                      <a16:colId xmlns:a16="http://schemas.microsoft.com/office/drawing/2014/main" val="20000"/>
                    </a:ext>
                  </a:extLst>
                </a:gridCol>
                <a:gridCol w="566803">
                  <a:extLst>
                    <a:ext uri="{9D8B030D-6E8A-4147-A177-3AD203B41FA5}">
                      <a16:colId xmlns:a16="http://schemas.microsoft.com/office/drawing/2014/main" val="20001"/>
                    </a:ext>
                  </a:extLst>
                </a:gridCol>
                <a:gridCol w="2901159">
                  <a:extLst>
                    <a:ext uri="{9D8B030D-6E8A-4147-A177-3AD203B41FA5}">
                      <a16:colId xmlns:a16="http://schemas.microsoft.com/office/drawing/2014/main" val="20002"/>
                    </a:ext>
                  </a:extLst>
                </a:gridCol>
                <a:gridCol w="1628400">
                  <a:extLst>
                    <a:ext uri="{9D8B030D-6E8A-4147-A177-3AD203B41FA5}">
                      <a16:colId xmlns:a16="http://schemas.microsoft.com/office/drawing/2014/main" val="20003"/>
                    </a:ext>
                  </a:extLst>
                </a:gridCol>
                <a:gridCol w="3052121">
                  <a:extLst>
                    <a:ext uri="{9D8B030D-6E8A-4147-A177-3AD203B41FA5}">
                      <a16:colId xmlns:a16="http://schemas.microsoft.com/office/drawing/2014/main" val="20004"/>
                    </a:ext>
                  </a:extLst>
                </a:gridCol>
              </a:tblGrid>
              <a:tr h="1026755">
                <a:tc>
                  <a:txBody>
                    <a:bodyPr/>
                    <a:lstStyle/>
                    <a:p>
                      <a:pPr algn="ctr">
                        <a:buNone/>
                      </a:pPr>
                      <a:r>
                        <a:rPr lang="ru-RU" sz="1000" dirty="0">
                          <a:effectLst/>
                          <a:latin typeface="Liberation Serif" panose="02020603050405020304" pitchFamily="18" charset="0"/>
                          <a:ea typeface="Times New Roman" panose="02020603050405020304" pitchFamily="18" charset="0"/>
                        </a:rPr>
                        <a:t>20</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22</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dirty="0">
                          <a:effectLst/>
                          <a:latin typeface="Liberation Serif" panose="02020603050405020304" pitchFamily="18" charset="0"/>
                          <a:ea typeface="Calibri" panose="020F0502020204030204" pitchFamily="34" charset="0"/>
                        </a:rPr>
                        <a:t>Актуализация информации, находящейся в личных делах лиц, замещающих должности муниципальной службы в органах местного самоуправления городского округа Верх-Нейвинский (далее – муниципальные служащие)</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a:effectLst/>
                          <a:latin typeface="Liberation Serif" panose="02020603050405020304" pitchFamily="18" charset="0"/>
                          <a:ea typeface="Calibri" panose="020F0502020204030204" pitchFamily="34" charset="0"/>
                        </a:rPr>
                        <a:t>ежегодно, до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20 января года, следующего за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отчетным годом</a:t>
                      </a:r>
                      <a:endParaRPr lang="ru-RU" sz="100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269875" algn="just">
                        <a:buNone/>
                      </a:pPr>
                      <a:r>
                        <a:rPr lang="ru-RU" sz="1000" dirty="0">
                          <a:effectLst/>
                          <a:latin typeface="Liberation Serif" panose="02020603050405020304" pitchFamily="18" charset="0"/>
                          <a:ea typeface="Times New Roman" panose="02020603050405020304" pitchFamily="18" charset="0"/>
                        </a:rPr>
                        <a:t>Информация, находящаяся в личных делах лиц, замещающих должности муниципальной службы в органах местного самоуправления городского округа Верх-Нейвинский актуализирована на начало 2023 года.</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37741">
                <a:tc>
                  <a:txBody>
                    <a:bodyPr/>
                    <a:lstStyle/>
                    <a:p>
                      <a:pPr algn="ctr">
                        <a:buNone/>
                      </a:pPr>
                      <a:r>
                        <a:rPr lang="ru-RU" sz="1000">
                          <a:effectLst/>
                          <a:latin typeface="Liberation Serif" panose="02020603050405020304" pitchFamily="18" charset="0"/>
                          <a:ea typeface="Times New Roman" panose="02020603050405020304" pitchFamily="18" charset="0"/>
                        </a:rPr>
                        <a:t>21</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23</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Calibri" panose="020F0502020204030204" pitchFamily="34" charset="0"/>
                        </a:rPr>
                        <a:t>Принятие мер по противодействию нецелевому использованию бюджетных средств, выделяемых на проведение противоэпидемических мероприятий, в том числе на профилактику распространения новой коронавирусной инфекции (2019-nCoV), а также на реализацию национальных проектов, с обращением особого внимания на выявление и пресечение фактов предоставления аффилированным коммерческим структурам неправомерных преимуществ и оказания им содействия в иной форме должностными лицами органов местного самоуправления городского округа Верх-Нейвинский </a:t>
                      </a:r>
                      <a:endParaRPr lang="ru-RU" sz="1000">
                        <a:effectLst/>
                        <a:latin typeface="Times New Roman" panose="02020603050405020304" pitchFamily="18" charset="0"/>
                        <a:ea typeface="Times New Roman" panose="02020603050405020304" pitchFamily="18" charset="0"/>
                      </a:endParaRPr>
                    </a:p>
                    <a:p>
                      <a:pPr>
                        <a:buNone/>
                      </a:pPr>
                      <a:r>
                        <a:rPr lang="ru-RU" sz="1000" i="1">
                          <a:effectLst/>
                          <a:latin typeface="Liberation Serif" panose="02020603050405020304" pitchFamily="18" charset="0"/>
                          <a:ea typeface="Times New Roman" panose="02020603050405020304" pitchFamily="18" charset="0"/>
                        </a:rPr>
                        <a:t>(пункт 19 Национального плана </a:t>
                      </a:r>
                      <a:r>
                        <a:rPr lang="ru-RU" sz="1000" i="1">
                          <a:effectLst/>
                          <a:latin typeface="Liberation Serif" panose="02020603050405020304" pitchFamily="18" charset="0"/>
                          <a:ea typeface="Calibri" panose="020F0502020204030204" pitchFamily="34" charset="0"/>
                        </a:rPr>
                        <a:t>противодействия коррупции на 2021–2024 годы, утвержденного Указом Президента Российской Федерации от 16 августа 2021 года № 478 «О Национальном плане противодействия коррупции на 2021–2024 годы» (далее – Национальный план)</a:t>
                      </a:r>
                      <a:r>
                        <a:rPr lang="ru-RU" sz="1000" i="1">
                          <a:effectLst/>
                          <a:latin typeface="Liberation Serif" panose="02020603050405020304" pitchFamily="18" charset="0"/>
                          <a:ea typeface="Times New Roman" panose="02020603050405020304" pitchFamily="18" charset="0"/>
                        </a:rPr>
                        <a:t>)</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dirty="0">
                          <a:effectLst/>
                          <a:latin typeface="Liberation Serif" panose="02020603050405020304" pitchFamily="18" charset="0"/>
                          <a:ea typeface="Calibri" panose="020F0502020204030204" pitchFamily="34" charset="0"/>
                        </a:rPr>
                        <a:t>ежегодно до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1 февраля года, следующего за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отчетным годом,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итоговый доклад – до 1 ноября 2024 года</a:t>
                      </a:r>
                      <a:endParaRPr lang="ru-RU" sz="1000" dirty="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269875" algn="just">
                        <a:buNone/>
                      </a:pPr>
                      <a:r>
                        <a:rPr lang="ru-RU" sz="1000" dirty="0">
                          <a:effectLst/>
                          <a:latin typeface="Liberation Serif" panose="02020603050405020304" pitchFamily="18" charset="0"/>
                          <a:ea typeface="Times New Roman" panose="02020603050405020304" pitchFamily="18" charset="0"/>
                        </a:rPr>
                        <a:t>Финансирование мероприятий в рамках национальных проектов осуществляется по отдельному коду бюджетной классификации и направляется в подведомственные муниципальные учреждения по назначению. Осуществляется контроль целевого использования средств.</a:t>
                      </a:r>
                      <a:endParaRPr lang="ru-RU" sz="1000" dirty="0">
                        <a:effectLst/>
                        <a:latin typeface="Times New Roman" panose="02020603050405020304" pitchFamily="18" charset="0"/>
                        <a:ea typeface="Times New Roman" panose="02020603050405020304" pitchFamily="18" charset="0"/>
                      </a:endParaRPr>
                    </a:p>
                    <a:p>
                      <a:pPr marL="90170" marR="90170" indent="269875" algn="just">
                        <a:buNone/>
                      </a:pPr>
                      <a:r>
                        <a:rPr lang="ru-RU" sz="1000" dirty="0">
                          <a:solidFill>
                            <a:srgbClr val="FF0000"/>
                          </a:solidFill>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indent="269875" algn="just">
                        <a:buNone/>
                      </a:pPr>
                      <a:r>
                        <a:rPr lang="ru-RU" sz="1000" dirty="0">
                          <a:solidFill>
                            <a:srgbClr val="FF0000"/>
                          </a:solidFill>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0"/>
            <a:ext cx="8229240" cy="836712"/>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541502841"/>
              </p:ext>
            </p:extLst>
          </p:nvPr>
        </p:nvGraphicFramePr>
        <p:xfrm>
          <a:off x="179509" y="836712"/>
          <a:ext cx="8784978" cy="6219964"/>
        </p:xfrm>
        <a:graphic>
          <a:graphicData uri="http://schemas.openxmlformats.org/drawingml/2006/table">
            <a:tbl>
              <a:tblPr/>
              <a:tblGrid>
                <a:gridCol w="404006">
                  <a:extLst>
                    <a:ext uri="{9D8B030D-6E8A-4147-A177-3AD203B41FA5}">
                      <a16:colId xmlns:a16="http://schemas.microsoft.com/office/drawing/2014/main" val="20000"/>
                    </a:ext>
                  </a:extLst>
                </a:gridCol>
                <a:gridCol w="464977">
                  <a:extLst>
                    <a:ext uri="{9D8B030D-6E8A-4147-A177-3AD203B41FA5}">
                      <a16:colId xmlns:a16="http://schemas.microsoft.com/office/drawing/2014/main" val="20001"/>
                    </a:ext>
                  </a:extLst>
                </a:gridCol>
                <a:gridCol w="294744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2016224">
                  <a:extLst>
                    <a:ext uri="{9D8B030D-6E8A-4147-A177-3AD203B41FA5}">
                      <a16:colId xmlns:a16="http://schemas.microsoft.com/office/drawing/2014/main" val="20004"/>
                    </a:ext>
                  </a:extLst>
                </a:gridCol>
                <a:gridCol w="1152127">
                  <a:extLst>
                    <a:ext uri="{9D8B030D-6E8A-4147-A177-3AD203B41FA5}">
                      <a16:colId xmlns:a16="http://schemas.microsoft.com/office/drawing/2014/main" val="20005"/>
                    </a:ext>
                  </a:extLst>
                </a:gridCol>
              </a:tblGrid>
              <a:tr h="3381514">
                <a:tc>
                  <a:txBody>
                    <a:bodyPr/>
                    <a:lstStyle/>
                    <a:p>
                      <a:pPr algn="ctr">
                        <a:buNone/>
                      </a:pPr>
                      <a:r>
                        <a:rPr lang="ru-RU" sz="1000" dirty="0">
                          <a:effectLst/>
                          <a:latin typeface="Liberation Serif" panose="02020603050405020304" pitchFamily="18" charset="0"/>
                          <a:ea typeface="Times New Roman" panose="02020603050405020304" pitchFamily="18" charset="0"/>
                        </a:rPr>
                        <a:t>22</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24</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dirty="0">
                          <a:effectLst/>
                          <a:latin typeface="Liberation Serif" panose="02020603050405020304" pitchFamily="18" charset="0"/>
                          <a:ea typeface="Times New Roman" panose="02020603050405020304" pitchFamily="18" charset="0"/>
                        </a:rPr>
                        <a:t>Информирование Департамента органами местного самоуправления городского округа Верх-Нейвинский в соответствии с подпунктом 2 пункта 4-1 Указа Губернатора Свердловской области от 19.08.2016 № 480-УГ «О едином региональном интернет-портале для размещения проектов нормативных правовых актов Свердловской области и муниципальных нормативных правовых актов в целях их общественного обсуждения и проведения независимой антикоррупционной экспертизы» об изменении адресов официальных сайтов органа местного самоуправления в информационно-телекоммуникационной сети «Интернет» (далее – сеть Интернет) для организации внесения соответствующих изменений в модуль «Независимая антикоррупционная экспертиза» информационной системы Свердловской области «Открытое Правительство Свердловской области» в сети Интернет по адресу www.open.midural.ru</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dirty="0">
                          <a:effectLst/>
                          <a:latin typeface="Liberation Serif" panose="02020603050405020304" pitchFamily="18" charset="0"/>
                          <a:ea typeface="Calibri" panose="020F0502020204030204" pitchFamily="34" charset="0"/>
                        </a:rPr>
                        <a:t>в течение 5 рабочих дней </a:t>
                      </a:r>
                      <a:endParaRPr lang="ru-RU" sz="1000" dirty="0">
                        <a:effectLst/>
                        <a:latin typeface="Times New Roman CYR" panose="02020603050405020304" pitchFamily="18" charset="0"/>
                        <a:ea typeface="Calibri" panose="020F0502020204030204" pitchFamily="34" charset="0"/>
                      </a:endParaRPr>
                    </a:p>
                    <a:p>
                      <a:pPr>
                        <a:buNone/>
                      </a:pPr>
                      <a:r>
                        <a:rPr lang="ru-RU" sz="1000" dirty="0">
                          <a:effectLst/>
                          <a:latin typeface="Liberation Serif" panose="02020603050405020304" pitchFamily="18" charset="0"/>
                          <a:ea typeface="Calibri" panose="020F0502020204030204" pitchFamily="34" charset="0"/>
                        </a:rPr>
                        <a:t>со дня изменения адресов официальных сайтов органа местного самоуправления муниципального образования</a:t>
                      </a:r>
                      <a:endParaRPr lang="ru-RU" sz="1000" dirty="0">
                        <a:effectLst/>
                        <a:latin typeface="Times New Roman CYR" panose="02020603050405020304" pitchFamily="18" charset="0"/>
                        <a:ea typeface="Calibri" panose="020F0502020204030204" pitchFamily="34" charset="0"/>
                      </a:endParaRPr>
                    </a:p>
                    <a:p>
                      <a:pPr>
                        <a:buNone/>
                      </a:pPr>
                      <a:r>
                        <a:rPr lang="ru-RU" sz="1000" dirty="0">
                          <a:effectLst/>
                          <a:latin typeface="Liberation Serif" panose="02020603050405020304" pitchFamily="18" charset="0"/>
                          <a:ea typeface="Calibri" panose="020F0502020204030204" pitchFamily="34" charset="0"/>
                        </a:rPr>
                        <a:t>в сети Интернет</a:t>
                      </a:r>
                      <a:endParaRPr lang="ru-RU" sz="1000" dirty="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 1 полугодии 2023 года адреса официальных сайтов органов местного самоуправления в информационно-телекоммуникационной сети «Интернет» не изменялись.</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51134">
                <a:tc>
                  <a:txBody>
                    <a:bodyPr/>
                    <a:lstStyle/>
                    <a:p>
                      <a:pPr algn="ctr">
                        <a:buNone/>
                      </a:pPr>
                      <a:r>
                        <a:rPr lang="ru-RU" sz="1000">
                          <a:effectLst/>
                          <a:latin typeface="Liberation Serif" panose="02020603050405020304" pitchFamily="18" charset="0"/>
                          <a:ea typeface="Times New Roman" panose="02020603050405020304" pitchFamily="18" charset="0"/>
                        </a:rPr>
                        <a:t>23</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25</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Calibri" panose="020F0502020204030204" pitchFamily="34" charset="0"/>
                        </a:rPr>
                        <a:t>Проведение мероприятий по профессиональному развитию в сфере противодействия коррупции для муниципальных служащих</a:t>
                      </a:r>
                      <a:r>
                        <a:rPr lang="ru-RU" sz="1000">
                          <a:effectLst/>
                          <a:latin typeface="Liberation Serif" panose="02020603050405020304" pitchFamily="18" charset="0"/>
                          <a:ea typeface="Times New Roman" panose="02020603050405020304" pitchFamily="18" charset="0"/>
                        </a:rPr>
                        <a:t> </a:t>
                      </a:r>
                      <a:r>
                        <a:rPr lang="ru-RU" sz="1000">
                          <a:effectLst/>
                          <a:latin typeface="Liberation Serif" panose="02020603050405020304" pitchFamily="18" charset="0"/>
                          <a:ea typeface="Calibri" panose="020F0502020204030204" pitchFamily="34" charset="0"/>
                        </a:rPr>
                        <a:t>органов местного самоуправления городского округа Верх-Нейвинский</a:t>
                      </a:r>
                      <a:r>
                        <a:rPr lang="ru-RU" sz="1000">
                          <a:effectLst/>
                          <a:latin typeface="Liberation Serif" panose="02020603050405020304" pitchFamily="18" charset="0"/>
                          <a:ea typeface="Times New Roman" panose="02020603050405020304" pitchFamily="18" charset="0"/>
                        </a:rPr>
                        <a:t>,</a:t>
                      </a:r>
                      <a:r>
                        <a:rPr lang="ru-RU" sz="1000">
                          <a:effectLst/>
                          <a:latin typeface="Liberation Serif" panose="02020603050405020304" pitchFamily="18" charset="0"/>
                          <a:ea typeface="Calibri" panose="020F0502020204030204" pitchFamily="34" charset="0"/>
                        </a:rPr>
                        <a:t> в должностные обязанности которых входит участие в противодействии коррупции, включая их обучение по дополнительным профессиональным программам в сфере противодействия коррупции </a:t>
                      </a:r>
                      <a:endParaRPr lang="ru-RU" sz="1000">
                        <a:effectLst/>
                        <a:latin typeface="Times New Roman" panose="02020603050405020304" pitchFamily="18" charset="0"/>
                        <a:ea typeface="Times New Roman" panose="02020603050405020304" pitchFamily="18" charset="0"/>
                      </a:endParaRPr>
                    </a:p>
                    <a:p>
                      <a:pPr>
                        <a:buNone/>
                      </a:pPr>
                      <a:r>
                        <a:rPr lang="ru-RU" sz="1000" i="1">
                          <a:effectLst/>
                          <a:latin typeface="Liberation Serif" panose="02020603050405020304" pitchFamily="18" charset="0"/>
                          <a:ea typeface="Times New Roman" panose="02020603050405020304" pitchFamily="18" charset="0"/>
                        </a:rPr>
                        <a:t>(подпункт «а» пункта 39 Национального плана)</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a:effectLst/>
                          <a:latin typeface="Liberation Serif" panose="02020603050405020304" pitchFamily="18" charset="0"/>
                          <a:ea typeface="Calibri" panose="020F0502020204030204" pitchFamily="34" charset="0"/>
                        </a:rPr>
                        <a:t>ежеквартально,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 квартал отчетного года – </a:t>
                      </a:r>
                      <a:br>
                        <a:rPr lang="ru-RU" sz="1000">
                          <a:effectLst/>
                          <a:latin typeface="Liberation Serif" panose="02020603050405020304" pitchFamily="18" charset="0"/>
                          <a:ea typeface="Calibri" panose="020F0502020204030204" pitchFamily="34" charset="0"/>
                        </a:rPr>
                      </a:br>
                      <a:r>
                        <a:rPr lang="ru-RU" sz="1000">
                          <a:effectLst/>
                          <a:latin typeface="Liberation Serif" panose="02020603050405020304" pitchFamily="18" charset="0"/>
                          <a:ea typeface="Calibri" panose="020F0502020204030204" pitchFamily="34" charset="0"/>
                        </a:rPr>
                        <a:t>до 25 апреля отчетного года;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 квартал отчетного года – </a:t>
                      </a:r>
                      <a:br>
                        <a:rPr lang="ru-RU" sz="1000">
                          <a:effectLst/>
                          <a:latin typeface="Liberation Serif" panose="02020603050405020304" pitchFamily="18" charset="0"/>
                          <a:ea typeface="Calibri" panose="020F0502020204030204" pitchFamily="34" charset="0"/>
                        </a:rPr>
                      </a:br>
                      <a:r>
                        <a:rPr lang="ru-RU" sz="1000">
                          <a:effectLst/>
                          <a:latin typeface="Liberation Serif" panose="02020603050405020304" pitchFamily="18" charset="0"/>
                          <a:ea typeface="Calibri" panose="020F0502020204030204" pitchFamily="34" charset="0"/>
                        </a:rPr>
                        <a:t>до 25 июля отчетного года;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III квартал отчетного года – </a:t>
                      </a:r>
                      <a:br>
                        <a:rPr lang="ru-RU" sz="1000">
                          <a:effectLst/>
                          <a:latin typeface="Liberation Serif" panose="02020603050405020304" pitchFamily="18" charset="0"/>
                          <a:ea typeface="Calibri" panose="020F0502020204030204" pitchFamily="34" charset="0"/>
                        </a:rPr>
                      </a:br>
                      <a:r>
                        <a:rPr lang="ru-RU" sz="1000">
                          <a:effectLst/>
                          <a:latin typeface="Liberation Serif" panose="02020603050405020304" pitchFamily="18" charset="0"/>
                          <a:ea typeface="Calibri" panose="020F0502020204030204" pitchFamily="34" charset="0"/>
                        </a:rPr>
                        <a:t>до 15 октября отчетного года;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отчетный год – до 20 января года, следующего за отчетным годом</a:t>
                      </a:r>
                      <a:endParaRPr lang="ru-RU" sz="100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dirty="0">
                          <a:effectLst/>
                          <a:latin typeface="Liberation Serif" panose="02020603050405020304" pitchFamily="18" charset="0"/>
                          <a:ea typeface="Times New Roman" panose="02020603050405020304" pitchFamily="18" charset="0"/>
                        </a:rPr>
                        <a:t>В 1 полугодии 2023 года мероприятия по повышению квалификации муниципальных служащих городского округа Верх-Нейвинский, в должностные обязанности которых входит участие в противодействии коррупции не планировались, так как специалист, в должностные обязанности которого входит участие в противодействии коррупции, прошел обучение 11-19 апреля 2022 года в АНО ДПО «Центр профессионального развития ПРОФИ» (72 часа). Следующее обучение запланировано на 2025 год.</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8953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Picture 2"/>
          <p:cNvSpPr/>
          <p:nvPr/>
        </p:nvSpPr>
        <p:spPr>
          <a:xfrm>
            <a:off x="7236360" y="-31536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211" name="PlaceHolder 1"/>
          <p:cNvSpPr>
            <a:spLocks noGrp="1"/>
          </p:cNvSpPr>
          <p:nvPr>
            <p:ph type="title"/>
          </p:nvPr>
        </p:nvSpPr>
        <p:spPr>
          <a:xfrm>
            <a:off x="395640" y="33120"/>
            <a:ext cx="8362800" cy="633600"/>
          </a:xfrm>
          <a:prstGeom prst="rect">
            <a:avLst/>
          </a:prstGeom>
          <a:noFill/>
          <a:ln w="0">
            <a:noFill/>
          </a:ln>
        </p:spPr>
        <p:txBody>
          <a:bodyPr anchor="ctr">
            <a:normAutofit fontScale="90000"/>
          </a:bodyPr>
          <a:lstStyle/>
          <a:p>
            <a:pPr algn="just">
              <a:lnSpc>
                <a:spcPct val="100000"/>
              </a:lnSpc>
            </a:pPr>
            <a:br>
              <a:rPr dirty="0"/>
            </a:br>
            <a:br>
              <a:rPr dirty="0"/>
            </a:br>
            <a:br>
              <a:rPr dirty="0"/>
            </a:br>
            <a:r>
              <a:rPr lang="ru-RU" sz="3000" b="1" strike="noStrike" spc="-1" dirty="0">
                <a:solidFill>
                  <a:srgbClr val="FFFFFF"/>
                </a:solidFill>
                <a:latin typeface="Arial Black"/>
              </a:rPr>
              <a:t>Выполнение плана мероприятий</a:t>
            </a:r>
            <a:br>
              <a:rPr dirty="0"/>
            </a:br>
            <a:br>
              <a:rPr dirty="0"/>
            </a:br>
            <a:endParaRPr lang="es-ES" sz="1400" b="0" strike="noStrike" spc="-1" dirty="0">
              <a:solidFill>
                <a:srgbClr val="000000"/>
              </a:solidFill>
              <a:latin typeface="Calibri"/>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45407278"/>
              </p:ext>
            </p:extLst>
          </p:nvPr>
        </p:nvGraphicFramePr>
        <p:xfrm>
          <a:off x="395536" y="836712"/>
          <a:ext cx="8568951" cy="5549266"/>
        </p:xfrm>
        <a:graphic>
          <a:graphicData uri="http://schemas.openxmlformats.org/drawingml/2006/table">
            <a:tbl>
              <a:tblPr/>
              <a:tblGrid>
                <a:gridCol w="394070">
                  <a:extLst>
                    <a:ext uri="{9D8B030D-6E8A-4147-A177-3AD203B41FA5}">
                      <a16:colId xmlns:a16="http://schemas.microsoft.com/office/drawing/2014/main" val="20000"/>
                    </a:ext>
                  </a:extLst>
                </a:gridCol>
                <a:gridCol w="453542">
                  <a:extLst>
                    <a:ext uri="{9D8B030D-6E8A-4147-A177-3AD203B41FA5}">
                      <a16:colId xmlns:a16="http://schemas.microsoft.com/office/drawing/2014/main" val="20001"/>
                    </a:ext>
                  </a:extLst>
                </a:gridCol>
                <a:gridCol w="2127092">
                  <a:extLst>
                    <a:ext uri="{9D8B030D-6E8A-4147-A177-3AD203B41FA5}">
                      <a16:colId xmlns:a16="http://schemas.microsoft.com/office/drawing/2014/main" val="20002"/>
                    </a:ext>
                  </a:extLst>
                </a:gridCol>
                <a:gridCol w="1561800">
                  <a:extLst>
                    <a:ext uri="{9D8B030D-6E8A-4147-A177-3AD203B41FA5}">
                      <a16:colId xmlns:a16="http://schemas.microsoft.com/office/drawing/2014/main" val="20003"/>
                    </a:ext>
                  </a:extLst>
                </a:gridCol>
                <a:gridCol w="2664296">
                  <a:extLst>
                    <a:ext uri="{9D8B030D-6E8A-4147-A177-3AD203B41FA5}">
                      <a16:colId xmlns:a16="http://schemas.microsoft.com/office/drawing/2014/main" val="20004"/>
                    </a:ext>
                  </a:extLst>
                </a:gridCol>
                <a:gridCol w="1368151">
                  <a:extLst>
                    <a:ext uri="{9D8B030D-6E8A-4147-A177-3AD203B41FA5}">
                      <a16:colId xmlns:a16="http://schemas.microsoft.com/office/drawing/2014/main" val="20005"/>
                    </a:ext>
                  </a:extLst>
                </a:gridCol>
              </a:tblGrid>
              <a:tr h="2330250">
                <a:tc>
                  <a:txBody>
                    <a:bodyPr/>
                    <a:lstStyle/>
                    <a:p>
                      <a:pPr algn="ctr">
                        <a:buNone/>
                      </a:pPr>
                      <a:r>
                        <a:rPr lang="ru-RU" sz="1000" dirty="0">
                          <a:effectLst/>
                          <a:latin typeface="Liberation Serif" panose="02020603050405020304" pitchFamily="18" charset="0"/>
                          <a:ea typeface="Times New Roman" panose="02020603050405020304" pitchFamily="18" charset="0"/>
                        </a:rPr>
                        <a:t>24</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26</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dirty="0">
                          <a:effectLst/>
                          <a:latin typeface="Liberation Serif" panose="02020603050405020304" pitchFamily="18" charset="0"/>
                          <a:ea typeface="Times New Roman" panose="02020603050405020304" pitchFamily="18" charset="0"/>
                        </a:rPr>
                        <a:t>Проведение мероприятий по профессиональному развитию в сфере противодействия коррупции для лиц, впервые поступивших на муниципальную службу в органы местного самоуправления городского округа Верх-Нейвинский и замещающих должности, связанные с соблюдением антикоррупционных стандартов </a:t>
                      </a:r>
                      <a:r>
                        <a:rPr lang="ru-RU" sz="1000" i="1" dirty="0">
                          <a:effectLst/>
                          <a:latin typeface="Liberation Serif" panose="02020603050405020304" pitchFamily="18" charset="0"/>
                          <a:ea typeface="Times New Roman" panose="02020603050405020304" pitchFamily="18" charset="0"/>
                        </a:rPr>
                        <a:t>(подпункт «б» пункта 39 Национального плана)</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dirty="0">
                          <a:effectLst/>
                          <a:latin typeface="Liberation Serif" panose="02020603050405020304" pitchFamily="18" charset="0"/>
                          <a:ea typeface="Calibri" panose="020F0502020204030204" pitchFamily="34" charset="0"/>
                        </a:rPr>
                        <a:t>ежеквартально,</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за I квартал отчетного года –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до 25 апреля отчетного года;</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за II квартал отчетного года –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до 25 июля отчетного года;</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за III квартал отчетного года –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до 15 октября отчетного года;</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за отчетный год –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до 20 января года, следующего </a:t>
                      </a:r>
                      <a:endParaRPr lang="ru-RU" sz="1000" dirty="0">
                        <a:effectLst/>
                        <a:latin typeface="Times New Roman CYR" panose="02020603050405020304" pitchFamily="18" charset="0"/>
                        <a:ea typeface="Calibri" panose="020F0502020204030204" pitchFamily="34" charset="0"/>
                      </a:endParaRPr>
                    </a:p>
                    <a:p>
                      <a:pPr marL="90170">
                        <a:buNone/>
                      </a:pPr>
                      <a:r>
                        <a:rPr lang="ru-RU" sz="1000" dirty="0">
                          <a:effectLst/>
                          <a:latin typeface="Liberation Serif" panose="02020603050405020304" pitchFamily="18" charset="0"/>
                          <a:ea typeface="Calibri" panose="020F0502020204030204" pitchFamily="34" charset="0"/>
                        </a:rPr>
                        <a:t>за отчетным годом</a:t>
                      </a:r>
                      <a:endParaRPr lang="ru-RU" sz="1000" dirty="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 1 полугодии 2023 года впервые поступили на муниципальную службу 2 человека, 1 из которых включен в Перечень должностей, замещение которых связано коррупционными рисками. Обучение специалиста запланировано на 4 квартал 2023 года. </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54326">
                <a:tc>
                  <a:txBody>
                    <a:bodyPr/>
                    <a:lstStyle/>
                    <a:p>
                      <a:pPr algn="ctr">
                        <a:buNone/>
                      </a:pPr>
                      <a:r>
                        <a:rPr lang="ru-RU" sz="1000">
                          <a:effectLst/>
                          <a:latin typeface="Liberation Serif" panose="02020603050405020304" pitchFamily="18" charset="0"/>
                          <a:ea typeface="Times New Roman" panose="02020603050405020304" pitchFamily="18" charset="0"/>
                        </a:rPr>
                        <a:t>25</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27</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Calibri" panose="020F0502020204030204" pitchFamily="34" charset="0"/>
                        </a:rPr>
                        <a:t>Проведение мероприятий по профессиональному развитию в сфере противодействия коррупции для муниципальных служащих</a:t>
                      </a:r>
                      <a:r>
                        <a:rPr lang="ru-RU" sz="1000">
                          <a:effectLst/>
                          <a:latin typeface="Liberation Serif" panose="02020603050405020304" pitchFamily="18" charset="0"/>
                          <a:ea typeface="Times New Roman" panose="02020603050405020304" pitchFamily="18" charset="0"/>
                        </a:rPr>
                        <a:t> </a:t>
                      </a:r>
                      <a:r>
                        <a:rPr lang="ru-RU" sz="1000">
                          <a:effectLst/>
                          <a:latin typeface="Liberation Serif" panose="02020603050405020304" pitchFamily="18" charset="0"/>
                          <a:ea typeface="Calibri" panose="020F0502020204030204" pitchFamily="34" charset="0"/>
                        </a:rPr>
                        <a:t>органов местного самоуправления городского округа Верх-Нейвинский, в должностные обязанности которых входит участие в проведении закупок товаров, работ, услуг для обеспечения муниципальных нужд, включая обучение указанных муниципальных служащих по дополнительным профессиональным программам в сфере противодействия коррупции</a:t>
                      </a:r>
                      <a:endParaRPr lang="ru-RU" sz="1000">
                        <a:effectLst/>
                        <a:latin typeface="Times New Roman" panose="02020603050405020304" pitchFamily="18" charset="0"/>
                        <a:ea typeface="Times New Roman" panose="02020603050405020304" pitchFamily="18" charset="0"/>
                      </a:endParaRPr>
                    </a:p>
                    <a:p>
                      <a:pPr>
                        <a:buNone/>
                      </a:pPr>
                      <a:r>
                        <a:rPr lang="ru-RU" sz="1000" i="1">
                          <a:effectLst/>
                          <a:latin typeface="Liberation Serif" panose="02020603050405020304" pitchFamily="18" charset="0"/>
                          <a:ea typeface="Times New Roman" panose="02020603050405020304" pitchFamily="18" charset="0"/>
                        </a:rPr>
                        <a:t>(подпункт «в» пункта 39 Национального плана)</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a:effectLst/>
                          <a:latin typeface="Liberation Serif" panose="02020603050405020304" pitchFamily="18" charset="0"/>
                          <a:ea typeface="Calibri" panose="020F0502020204030204" pitchFamily="34" charset="0"/>
                        </a:rPr>
                        <a:t>ежеквартально,</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25 апреля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25 июля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15 октября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отчетный год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20 января года, следующего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отчетным годом</a:t>
                      </a:r>
                      <a:endParaRPr lang="ru-RU" sz="100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269875" algn="just">
                        <a:buNone/>
                      </a:pPr>
                      <a:r>
                        <a:rPr lang="ru-RU" sz="1000" dirty="0">
                          <a:effectLst/>
                          <a:latin typeface="Liberation Serif" panose="02020603050405020304" pitchFamily="18" charset="0"/>
                          <a:ea typeface="Times New Roman" panose="02020603050405020304" pitchFamily="18" charset="0"/>
                        </a:rPr>
                        <a:t>Обеспечена профессиональная переподготовка специалиста администрации городского округа Верх-Нейвинский, занимающегося осуществлением закупок для обеспечения муниципальных нужд, в 2019 году по программе «Контрактная система в сфере закупок товаров, работ, услуг для обеспечения государственных и муниципальных нужд 44-ФЗ» (295 часов) в ЧУ ДПО «</a:t>
                      </a:r>
                      <a:r>
                        <a:rPr lang="ru-RU" sz="1000" dirty="0" err="1">
                          <a:effectLst/>
                          <a:latin typeface="Liberation Serif" panose="02020603050405020304" pitchFamily="18" charset="0"/>
                          <a:ea typeface="Times New Roman" panose="02020603050405020304" pitchFamily="18" charset="0"/>
                        </a:rPr>
                        <a:t>ЭмМенеджмент</a:t>
                      </a: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indent="26987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Picture 2"/>
          <p:cNvSpPr/>
          <p:nvPr/>
        </p:nvSpPr>
        <p:spPr>
          <a:xfrm>
            <a:off x="7308360" y="-31536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214" name="PlaceHolder 1"/>
          <p:cNvSpPr>
            <a:spLocks noGrp="1"/>
          </p:cNvSpPr>
          <p:nvPr>
            <p:ph type="title"/>
          </p:nvPr>
        </p:nvSpPr>
        <p:spPr>
          <a:xfrm>
            <a:off x="899640" y="115920"/>
            <a:ext cx="7794720" cy="649080"/>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5" name="Таблица 4"/>
          <p:cNvGraphicFramePr>
            <a:graphicFrameLocks noGrp="1"/>
          </p:cNvGraphicFramePr>
          <p:nvPr>
            <p:extLst>
              <p:ext uri="{D42A27DB-BD31-4B8C-83A1-F6EECF244321}">
                <p14:modId xmlns:p14="http://schemas.microsoft.com/office/powerpoint/2010/main" val="978107052"/>
              </p:ext>
            </p:extLst>
          </p:nvPr>
        </p:nvGraphicFramePr>
        <p:xfrm>
          <a:off x="251520" y="908720"/>
          <a:ext cx="8640960" cy="5838190"/>
        </p:xfrm>
        <a:graphic>
          <a:graphicData uri="http://schemas.openxmlformats.org/drawingml/2006/table">
            <a:tbl>
              <a:tblPr/>
              <a:tblGrid>
                <a:gridCol w="504056">
                  <a:extLst>
                    <a:ext uri="{9D8B030D-6E8A-4147-A177-3AD203B41FA5}">
                      <a16:colId xmlns:a16="http://schemas.microsoft.com/office/drawing/2014/main" val="20000"/>
                    </a:ext>
                  </a:extLst>
                </a:gridCol>
                <a:gridCol w="350680">
                  <a:extLst>
                    <a:ext uri="{9D8B030D-6E8A-4147-A177-3AD203B41FA5}">
                      <a16:colId xmlns:a16="http://schemas.microsoft.com/office/drawing/2014/main" val="20001"/>
                    </a:ext>
                  </a:extLst>
                </a:gridCol>
                <a:gridCol w="2144966">
                  <a:extLst>
                    <a:ext uri="{9D8B030D-6E8A-4147-A177-3AD203B41FA5}">
                      <a16:colId xmlns:a16="http://schemas.microsoft.com/office/drawing/2014/main" val="20002"/>
                    </a:ext>
                  </a:extLst>
                </a:gridCol>
                <a:gridCol w="1509941">
                  <a:extLst>
                    <a:ext uri="{9D8B030D-6E8A-4147-A177-3AD203B41FA5}">
                      <a16:colId xmlns:a16="http://schemas.microsoft.com/office/drawing/2014/main" val="20003"/>
                    </a:ext>
                  </a:extLst>
                </a:gridCol>
                <a:gridCol w="2462760">
                  <a:extLst>
                    <a:ext uri="{9D8B030D-6E8A-4147-A177-3AD203B41FA5}">
                      <a16:colId xmlns:a16="http://schemas.microsoft.com/office/drawing/2014/main" val="20004"/>
                    </a:ext>
                  </a:extLst>
                </a:gridCol>
                <a:gridCol w="1668557">
                  <a:extLst>
                    <a:ext uri="{9D8B030D-6E8A-4147-A177-3AD203B41FA5}">
                      <a16:colId xmlns:a16="http://schemas.microsoft.com/office/drawing/2014/main" val="20005"/>
                    </a:ext>
                  </a:extLst>
                </a:gridCol>
              </a:tblGrid>
              <a:tr h="2367330">
                <a:tc>
                  <a:txBody>
                    <a:bodyPr/>
                    <a:lstStyle/>
                    <a:p>
                      <a:pPr algn="ctr">
                        <a:buNone/>
                      </a:pPr>
                      <a:r>
                        <a:rPr lang="ru-RU" sz="1000">
                          <a:effectLst/>
                          <a:latin typeface="Liberation Serif" panose="02020603050405020304" pitchFamily="18" charset="0"/>
                          <a:ea typeface="Times New Roman" panose="02020603050405020304" pitchFamily="18" charset="0"/>
                        </a:rPr>
                        <a:t>26</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28</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Times New Roman" panose="02020603050405020304" pitchFamily="18" charset="0"/>
                        </a:rPr>
                        <a:t>Подготовка предложений по систематизации и актуализации нормативно-правовой базы в сфере противодействия коррупции, учитывая необходимость своевременного приведения норм законодательства о противодействии коррупции в соответствие с нормами иного законодательства Российской Федерации, устранения пробелов и противоречий в правовом регулировании в сфере противодействия коррупции, а также неэффективных и устаревших норм, содержащихся в нормативных правовых актах Российской Федерации о противодействии коррупции </a:t>
                      </a:r>
                      <a:endParaRPr lang="ru-RU" sz="1000">
                        <a:effectLst/>
                        <a:latin typeface="Times New Roman" panose="02020603050405020304" pitchFamily="18" charset="0"/>
                        <a:ea typeface="Times New Roman" panose="02020603050405020304" pitchFamily="18" charset="0"/>
                      </a:endParaRPr>
                    </a:p>
                    <a:p>
                      <a:pPr>
                        <a:buNone/>
                      </a:pPr>
                      <a:r>
                        <a:rPr lang="ru-RU" sz="1000" i="1">
                          <a:effectLst/>
                          <a:latin typeface="Liberation Serif" panose="02020603050405020304" pitchFamily="18" charset="0"/>
                          <a:ea typeface="Times New Roman" panose="02020603050405020304" pitchFamily="18" charset="0"/>
                        </a:rPr>
                        <a:t>(пункт 49 Национального плана)</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a:effectLst/>
                          <a:latin typeface="Liberation Serif" panose="02020603050405020304" pitchFamily="18" charset="0"/>
                          <a:ea typeface="Calibri" panose="020F0502020204030204" pitchFamily="34" charset="0"/>
                        </a:rPr>
                        <a:t>ежегодно, до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1 октября</a:t>
                      </a:r>
                      <a:endParaRPr lang="ru-RU" sz="100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270510" algn="just">
                        <a:buNone/>
                      </a:pPr>
                      <a:r>
                        <a:rPr lang="ru-RU" sz="1000">
                          <a:effectLst/>
                          <a:latin typeface="Liberation Serif" panose="02020603050405020304" pitchFamily="18" charset="0"/>
                          <a:ea typeface="Times New Roman" panose="02020603050405020304" pitchFamily="18" charset="0"/>
                        </a:rPr>
                        <a:t>Предложения по систематизации и актуализации нормативно-правовой базы в сфере противодействия коррупции, в течение 1 полугодия  2023года не формулировались.</a:t>
                      </a:r>
                      <a:endParaRPr lang="ru-RU" sz="1000">
                        <a:effectLst/>
                        <a:latin typeface="Times New Roman" panose="02020603050405020304" pitchFamily="18" charset="0"/>
                        <a:ea typeface="Times New Roman" panose="02020603050405020304" pitchFamily="18" charset="0"/>
                      </a:endParaRPr>
                    </a:p>
                    <a:p>
                      <a:pPr marL="89535" marR="90170" indent="270510" algn="just">
                        <a:buNone/>
                      </a:pPr>
                      <a:r>
                        <a:rPr lang="ru-RU" sz="1000">
                          <a:effectLst/>
                          <a:latin typeface="Liberation Serif" panose="02020603050405020304" pitchFamily="18" charset="0"/>
                          <a:ea typeface="Times New Roman" panose="02020603050405020304" pitchFamily="18" charset="0"/>
                        </a:rPr>
                        <a:t> Пробелов и противоречий в правовом регулировании в сфере противодействия коррупции, а также неэффективных и устаревших норм, содержащихся в нормативных правовых актах Российской Федерации о противодействии коррупции не обнаружено.</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a:effectLst/>
                          <a:latin typeface="Liberation Serif" panose="02020603050405020304" pitchFamily="18" charset="0"/>
                          <a:ea typeface="Times New Roman" panose="02020603050405020304" pitchFamily="18" charset="0"/>
                        </a:rPr>
                        <a:t>Пробелов и противоречий в правовом регулировании в сфере противодействия коррупции, а также неэффективных и устаревших норм, содержащихся в нормативных правовых актах Российской Федерации о противодействии коррупции не выявлено.</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41182">
                <a:tc>
                  <a:txBody>
                    <a:bodyPr/>
                    <a:lstStyle/>
                    <a:p>
                      <a:pPr algn="ctr">
                        <a:buNone/>
                      </a:pPr>
                      <a:r>
                        <a:rPr lang="ru-RU" sz="1000">
                          <a:effectLst/>
                          <a:latin typeface="Liberation Serif" panose="02020603050405020304" pitchFamily="18" charset="0"/>
                          <a:ea typeface="Times New Roman" panose="02020603050405020304" pitchFamily="18" charset="0"/>
                        </a:rPr>
                        <a:t>27</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29</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Times New Roman" panose="02020603050405020304" pitchFamily="18" charset="0"/>
                        </a:rPr>
                        <a:t>Мониторинг хода реализации в органах местного самоуправления муниципального образования Национального плана и анализ его результатов  </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buNone/>
                      </a:pPr>
                      <a:r>
                        <a:rPr lang="ru-RU" sz="1000">
                          <a:effectLst/>
                          <a:latin typeface="Liberation Serif" panose="02020603050405020304" pitchFamily="18" charset="0"/>
                          <a:ea typeface="Calibri" panose="020F0502020204030204" pitchFamily="34" charset="0"/>
                        </a:rPr>
                        <a:t>ежеквартально,</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25 апреля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25 июля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III квартал отчетного года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15 октября отчетного года;</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отчетный год –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до 20 января года, следующего </a:t>
                      </a:r>
                      <a:endParaRPr lang="ru-RU" sz="1000">
                        <a:effectLst/>
                        <a:latin typeface="Times New Roman CYR" panose="02020603050405020304" pitchFamily="18" charset="0"/>
                        <a:ea typeface="Calibri" panose="020F0502020204030204" pitchFamily="34" charset="0"/>
                      </a:endParaRPr>
                    </a:p>
                    <a:p>
                      <a:pPr marL="90170">
                        <a:buNone/>
                      </a:pPr>
                      <a:r>
                        <a:rPr lang="ru-RU" sz="1000">
                          <a:effectLst/>
                          <a:latin typeface="Liberation Serif" panose="02020603050405020304" pitchFamily="18" charset="0"/>
                          <a:ea typeface="Calibri" panose="020F0502020204030204" pitchFamily="34" charset="0"/>
                        </a:rPr>
                        <a:t>за отчетным годом</a:t>
                      </a:r>
                      <a:endParaRPr lang="ru-RU" sz="1000">
                        <a:effectLst/>
                        <a:latin typeface="Times New Roman CYR" panose="02020603050405020304" pitchFamily="18" charset="0"/>
                        <a:ea typeface="Calibri" panose="020F0502020204030204" pitchFamily="34"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9535" marR="90170" indent="180340" algn="just">
                        <a:buNone/>
                      </a:pPr>
                      <a:r>
                        <a:rPr lang="ru-RU" sz="1000">
                          <a:effectLst/>
                          <a:latin typeface="Liberation Serif" panose="02020603050405020304" pitchFamily="18" charset="0"/>
                          <a:ea typeface="Times New Roman" panose="02020603050405020304" pitchFamily="18" charset="0"/>
                        </a:rPr>
                        <a:t>Обеспечен мониторинг хода реализации Национального плана по противодействию коррупции в рамках муниципального плана мероприятий по противодействию коррупции в городском округе Верх-Нейвинский и анализ его результатов ежеквартально. </a:t>
                      </a:r>
                      <a:endParaRPr lang="ru-RU" sz="1000">
                        <a:effectLst/>
                        <a:latin typeface="Times New Roman" panose="02020603050405020304" pitchFamily="18" charset="0"/>
                        <a:ea typeface="Times New Roman" panose="02020603050405020304" pitchFamily="18" charset="0"/>
                      </a:endParaRPr>
                    </a:p>
                    <a:p>
                      <a:pPr marL="89535" marR="90170" indent="180340" algn="just">
                        <a:buNone/>
                      </a:pPr>
                      <a:r>
                        <a:rPr lang="ru-RU" sz="1000">
                          <a:effectLst/>
                          <a:latin typeface="Liberation Serif" panose="02020603050405020304" pitchFamily="18" charset="0"/>
                          <a:ea typeface="Times New Roman" panose="02020603050405020304" pitchFamily="18" charset="0"/>
                        </a:rPr>
                        <a:t>Обеспечено рассмотрение хода реализации плана мероприятий по противодействию коррупции в городском округе Верх-Нейвинский на заседаниях Комиссии по координации работы по противодействию коррупции ежеквартально. </a:t>
                      </a:r>
                      <a:endParaRPr lang="ru-RU" sz="1000">
                        <a:effectLst/>
                        <a:latin typeface="Times New Roman" panose="02020603050405020304" pitchFamily="18" charset="0"/>
                        <a:ea typeface="Times New Roman" panose="02020603050405020304" pitchFamily="18" charset="0"/>
                      </a:endParaRPr>
                    </a:p>
                    <a:p>
                      <a:pPr marL="89535" marR="90170" indent="180340" algn="just">
                        <a:buNone/>
                      </a:pPr>
                      <a:r>
                        <a:rPr lang="ru-RU" sz="1000">
                          <a:effectLst/>
                          <a:latin typeface="Liberation Serif" panose="02020603050405020304" pitchFamily="18" charset="0"/>
                          <a:ea typeface="Times New Roman" panose="02020603050405020304" pitchFamily="18" charset="0"/>
                        </a:rPr>
                        <a:t>Информация направлена в Департамент противодействию коррупции и контроля свердловской области.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a:extLst>
              <a:ext uri="{FF2B5EF4-FFF2-40B4-BE49-F238E27FC236}">
                <a16:creationId xmlns:a16="http://schemas.microsoft.com/office/drawing/2014/main" id="{E036B2F1-D796-DEFD-D215-6FB517303B47}"/>
              </a:ext>
            </a:extLst>
          </p:cNvPr>
          <p:cNvSpPr>
            <a:spLocks noGrp="1"/>
          </p:cNvSpPr>
          <p:nvPr>
            <p:ph type="title"/>
          </p:nvPr>
        </p:nvSpPr>
        <p:spPr>
          <a:xfrm>
            <a:off x="457200" y="274638"/>
            <a:ext cx="8229600" cy="490066"/>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sp>
        <p:nvSpPr>
          <p:cNvPr id="5" name="TextBox 4">
            <a:extLst>
              <a:ext uri="{FF2B5EF4-FFF2-40B4-BE49-F238E27FC236}">
                <a16:creationId xmlns:a16="http://schemas.microsoft.com/office/drawing/2014/main" id="{5B8F3EC0-9816-2500-606B-56CD103F22CA}"/>
              </a:ext>
            </a:extLst>
          </p:cNvPr>
          <p:cNvSpPr txBox="1"/>
          <p:nvPr/>
        </p:nvSpPr>
        <p:spPr>
          <a:xfrm>
            <a:off x="395536" y="1169062"/>
            <a:ext cx="8496944" cy="2862322"/>
          </a:xfrm>
          <a:prstGeom prst="rect">
            <a:avLst/>
          </a:prstGeom>
          <a:noFill/>
        </p:spPr>
        <p:txBody>
          <a:bodyPr wrap="square">
            <a:spAutoFit/>
          </a:bodyPr>
          <a:lstStyle/>
          <a:p>
            <a:pPr algn="just">
              <a:buNone/>
            </a:pPr>
            <a:r>
              <a:rPr lang="ru-RU" sz="1800" b="1" dirty="0">
                <a:effectLst/>
                <a:latin typeface="Liberation Serif" panose="02020603050405020304" pitchFamily="18" charset="0"/>
                <a:ea typeface="Times New Roman" panose="02020603050405020304" pitchFamily="18" charset="0"/>
              </a:rPr>
              <a:t>ВЫВОД: </a:t>
            </a:r>
            <a:r>
              <a:rPr lang="ru-RU" sz="1800" b="1" dirty="0">
                <a:effectLst/>
                <a:latin typeface="PT Astra Serif"/>
                <a:ea typeface="Times New Roman" panose="02020603050405020304" pitchFamily="18" charset="0"/>
                <a:cs typeface="PT Astra Serif"/>
              </a:rPr>
              <a:t>Из 22</a:t>
            </a:r>
            <a:r>
              <a:rPr lang="ru-RU" sz="1800" dirty="0">
                <a:effectLst/>
                <a:latin typeface="PT Astra Serif"/>
                <a:ea typeface="Times New Roman" panose="02020603050405020304" pitchFamily="18" charset="0"/>
                <a:cs typeface="PT Astra Serif"/>
              </a:rPr>
              <a:t> мероприятий по противодействию коррупции в городском округе Верх-Нейвинский, запланированных к выполнению в 1 полугодии 2022 году, выполнены все 22 мероприятия в полном объеме в установленные сроки. </a:t>
            </a:r>
            <a:endParaRPr lang="ru-RU" sz="1200" dirty="0">
              <a:effectLst/>
              <a:latin typeface="Times New Roman" panose="02020603050405020304" pitchFamily="18" charset="0"/>
              <a:ea typeface="Times New Roman" panose="02020603050405020304" pitchFamily="18" charset="0"/>
            </a:endParaRPr>
          </a:p>
          <a:p>
            <a:pPr algn="just">
              <a:buNone/>
            </a:pPr>
            <a:r>
              <a:rPr lang="ru-RU" sz="1800" dirty="0">
                <a:effectLst/>
                <a:latin typeface="PT Astra Serif"/>
                <a:ea typeface="Times New Roman" panose="02020603050405020304" pitchFamily="18" charset="0"/>
                <a:cs typeface="PT Astra Serif"/>
              </a:rPr>
              <a:t>По 3 мероприятиям срок исполнения не наступил, по 3 мероприятиям в 1 полугодии 202</a:t>
            </a:r>
            <a:r>
              <a:rPr lang="ru-RU" sz="1800" dirty="0">
                <a:effectLst/>
                <a:latin typeface="Calibri" panose="020F0502020204030204" pitchFamily="34" charset="0"/>
                <a:ea typeface="Times New Roman" panose="02020603050405020304" pitchFamily="18" charset="0"/>
                <a:cs typeface="PT Astra Serif"/>
              </a:rPr>
              <a:t>3</a:t>
            </a:r>
            <a:r>
              <a:rPr lang="ru-RU" sz="1800" dirty="0">
                <a:effectLst/>
                <a:latin typeface="PT Astra Serif"/>
                <a:ea typeface="Times New Roman" panose="02020603050405020304" pitchFamily="18" charset="0"/>
                <a:cs typeface="PT Astra Serif"/>
              </a:rPr>
              <a:t> года реализация не осуществлена, ввиду отсутствия предпосылок для их реализации. </a:t>
            </a:r>
            <a:endParaRPr lang="ru-RU" sz="1200" dirty="0">
              <a:effectLst/>
              <a:latin typeface="Times New Roman" panose="02020603050405020304" pitchFamily="18" charset="0"/>
              <a:ea typeface="Times New Roman" panose="02020603050405020304" pitchFamily="18" charset="0"/>
            </a:endParaRPr>
          </a:p>
          <a:p>
            <a:pPr algn="just">
              <a:buNone/>
            </a:pPr>
            <a:r>
              <a:rPr lang="ru-RU" sz="1800" dirty="0">
                <a:effectLst/>
                <a:latin typeface="PT Astra Serif"/>
                <a:ea typeface="Times New Roman" panose="02020603050405020304" pitchFamily="18" charset="0"/>
                <a:cs typeface="PT Astra Serif"/>
              </a:rPr>
              <a:t>Причины и условия, способствующие коррупционным нарушениям: не выявлены.</a:t>
            </a:r>
            <a:endParaRPr lang="ru-RU" sz="1200" dirty="0">
              <a:effectLst/>
              <a:latin typeface="Times New Roman" panose="02020603050405020304" pitchFamily="18" charset="0"/>
              <a:ea typeface="Times New Roman" panose="02020603050405020304" pitchFamily="18" charset="0"/>
            </a:endParaRPr>
          </a:p>
          <a:p>
            <a:pPr algn="just">
              <a:buNone/>
            </a:pPr>
            <a:r>
              <a:rPr lang="ru-RU" sz="1800" dirty="0">
                <a:effectLst/>
                <a:latin typeface="Liberation Serif" panose="02020603050405020304" pitchFamily="18" charset="0"/>
                <a:ea typeface="Times New Roman" panose="02020603050405020304" pitchFamily="18" charset="0"/>
              </a:rPr>
              <a:t> </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93126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Picture 2"/>
          <p:cNvSpPr/>
          <p:nvPr/>
        </p:nvSpPr>
        <p:spPr>
          <a:xfrm>
            <a:off x="5940000" y="-172800"/>
            <a:ext cx="2446920" cy="19576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224" name="Прямоугольник 1"/>
          <p:cNvSpPr/>
          <p:nvPr/>
        </p:nvSpPr>
        <p:spPr>
          <a:xfrm>
            <a:off x="549720" y="1484640"/>
            <a:ext cx="8208720" cy="224531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ru-RU" sz="1400" b="0" strike="noStrike" spc="-1" dirty="0">
                <a:solidFill>
                  <a:srgbClr val="000000"/>
                </a:solidFill>
                <a:latin typeface="TimesNewRomanPSMT"/>
              </a:rPr>
              <a:t>В рамках реализации  Концепции взаимодействия органов государственной власти Свердловской области, органов местного самоуправления муниципальных образований, расположенных на территории Свердловской области, и институтов гражданского общества, с органами местного самоуправления городского округа Верх-Нейвинский в сфере противодействия коррупции в 202</a:t>
            </a:r>
            <a:r>
              <a:rPr lang="en-US" sz="1400" b="0" strike="noStrike" spc="-1" dirty="0">
                <a:solidFill>
                  <a:srgbClr val="000000"/>
                </a:solidFill>
                <a:latin typeface="TimesNewRomanPSMT"/>
              </a:rPr>
              <a:t>3</a:t>
            </a:r>
            <a:r>
              <a:rPr lang="ru-RU" sz="1400" b="0" strike="noStrike" spc="-1" dirty="0">
                <a:solidFill>
                  <a:srgbClr val="000000"/>
                </a:solidFill>
                <a:latin typeface="TimesNewRomanPSMT"/>
              </a:rPr>
              <a:t> году осуществляли взаимодействие с:</a:t>
            </a:r>
            <a:endParaRPr lang="ru-RU" sz="1400" b="0" strike="noStrike" spc="-1" dirty="0">
              <a:latin typeface="Arial"/>
            </a:endParaRPr>
          </a:p>
          <a:p>
            <a:pPr algn="just">
              <a:lnSpc>
                <a:spcPct val="100000"/>
              </a:lnSpc>
            </a:pPr>
            <a:endParaRPr lang="ru-RU" sz="1400" b="0" strike="noStrike" spc="-1" dirty="0">
              <a:latin typeface="Arial"/>
            </a:endParaRPr>
          </a:p>
          <a:p>
            <a:pPr marL="343080" indent="-343080" algn="just">
              <a:lnSpc>
                <a:spcPct val="100000"/>
              </a:lnSpc>
              <a:buClr>
                <a:srgbClr val="000000"/>
              </a:buClr>
              <a:buFont typeface="StarSymbol"/>
              <a:buAutoNum type="arabicPeriod"/>
            </a:pPr>
            <a:r>
              <a:rPr lang="ru-RU" sz="1400" b="0" strike="noStrike" spc="-1" dirty="0">
                <a:solidFill>
                  <a:srgbClr val="000000"/>
                </a:solidFill>
                <a:latin typeface="TimesNewRomanPSMT"/>
              </a:rPr>
              <a:t>Общественной палатой городского округа Верх-Нейвинский;</a:t>
            </a:r>
            <a:endParaRPr lang="ru-RU" sz="1400" b="0" strike="noStrike" spc="-1" dirty="0">
              <a:latin typeface="Arial"/>
            </a:endParaRPr>
          </a:p>
          <a:p>
            <a:pPr algn="just">
              <a:lnSpc>
                <a:spcPct val="100000"/>
              </a:lnSpc>
            </a:pPr>
            <a:endParaRPr lang="ru-RU" sz="1400" b="0" strike="noStrike" spc="-1" dirty="0">
              <a:latin typeface="Arial"/>
            </a:endParaRPr>
          </a:p>
          <a:p>
            <a:pPr algn="just">
              <a:lnSpc>
                <a:spcPct val="100000"/>
              </a:lnSpc>
            </a:pPr>
            <a:r>
              <a:rPr lang="ru-RU" sz="1400" b="0" strike="noStrike" spc="-1" dirty="0">
                <a:solidFill>
                  <a:srgbClr val="000000"/>
                </a:solidFill>
                <a:latin typeface="TimesNewRomanPSMT"/>
              </a:rPr>
              <a:t>2. Местным отделением Свердловской областной общественной организации ветеранов войны, труда, боевых действий, государственной службы, пенсионеров городского круга Верх-Нейвинский.</a:t>
            </a:r>
            <a:endParaRPr lang="ru-RU" sz="1400" b="0" strike="noStrike" spc="-1" dirty="0">
              <a:latin typeface="Arial"/>
            </a:endParaRPr>
          </a:p>
        </p:txBody>
      </p:sp>
      <p:pic>
        <p:nvPicPr>
          <p:cNvPr id="225" name="Рисунок 4"/>
          <p:cNvPicPr/>
          <p:nvPr/>
        </p:nvPicPr>
        <p:blipFill>
          <a:blip r:embed="rId3" cstate="print"/>
          <a:stretch/>
        </p:blipFill>
        <p:spPr>
          <a:xfrm>
            <a:off x="1763640" y="4144680"/>
            <a:ext cx="5770800" cy="2413800"/>
          </a:xfrm>
          <a:prstGeom prst="rect">
            <a:avLst/>
          </a:prstGeom>
          <a:ln w="190500" cap="rnd">
            <a:solidFill>
              <a:srgbClr val="FFFFFF"/>
            </a:solidFill>
            <a:round/>
          </a:ln>
          <a:effectLst>
            <a:outerShdw blurRad="5004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Прямоугольник 19"/>
          <p:cNvSpPr/>
          <p:nvPr/>
        </p:nvSpPr>
        <p:spPr>
          <a:xfrm>
            <a:off x="755640" y="1484640"/>
            <a:ext cx="7488000" cy="4236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ru-RU" sz="2000" b="0" strike="noStrike" spc="-1">
                <a:solidFill>
                  <a:srgbClr val="000000"/>
                </a:solidFill>
                <a:latin typeface="Calibri"/>
              </a:rPr>
              <a:t>	</a:t>
            </a:r>
            <a:r>
              <a:rPr lang="ru-RU" sz="2400" b="1" i="1" strike="noStrike" spc="-1">
                <a:solidFill>
                  <a:srgbClr val="D99694"/>
                </a:solidFill>
                <a:latin typeface="Calibri"/>
              </a:rPr>
              <a:t>Коррупция</a:t>
            </a:r>
            <a:r>
              <a:rPr lang="ru-RU" sz="2000" b="0" strike="noStrike" spc="-1">
                <a:solidFill>
                  <a:srgbClr val="D99694"/>
                </a:solidFill>
                <a:latin typeface="Calibri"/>
              </a:rPr>
              <a:t> </a:t>
            </a:r>
            <a:r>
              <a:rPr lang="ru-RU" sz="2000" b="0" strike="noStrike" spc="-1">
                <a:solidFill>
                  <a:srgbClr val="000000"/>
                </a:solidFill>
                <a:latin typeface="Calibri"/>
              </a:rPr>
              <a:t>-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Коррупцией также является совершение перечисленных деяний от имени или в интересах юридического лица</a:t>
            </a:r>
            <a:endParaRPr lang="ru-RU" sz="2000" b="0" strike="noStrike" spc="-1">
              <a:latin typeface="Arial"/>
            </a:endParaRPr>
          </a:p>
          <a:p>
            <a:pPr algn="just">
              <a:lnSpc>
                <a:spcPct val="100000"/>
              </a:lnSpc>
            </a:pPr>
            <a:endParaRPr lang="ru-RU" sz="2000" b="0" strike="noStrike" spc="-1">
              <a:latin typeface="Arial"/>
            </a:endParaRPr>
          </a:p>
          <a:p>
            <a:pPr algn="just">
              <a:lnSpc>
                <a:spcPct val="100000"/>
              </a:lnSpc>
            </a:pPr>
            <a:endParaRPr lang="ru-RU" sz="2000" b="0" strike="noStrike" spc="-1">
              <a:latin typeface="Arial"/>
            </a:endParaRPr>
          </a:p>
          <a:p>
            <a:pPr algn="just">
              <a:lnSpc>
                <a:spcPct val="100000"/>
              </a:lnSpc>
            </a:pPr>
            <a:endParaRPr lang="ru-RU" sz="2000" b="0" strike="noStrike" spc="-1">
              <a:latin typeface="Arial"/>
            </a:endParaRPr>
          </a:p>
        </p:txBody>
      </p:sp>
      <p:pic>
        <p:nvPicPr>
          <p:cNvPr id="180" name="Picture 3" descr="F:\фото\73979720.jpg"/>
          <p:cNvPicPr/>
          <p:nvPr/>
        </p:nvPicPr>
        <p:blipFill>
          <a:blip r:embed="rId2" cstate="print"/>
          <a:stretch/>
        </p:blipFill>
        <p:spPr>
          <a:xfrm>
            <a:off x="5080680" y="5013000"/>
            <a:ext cx="3452400" cy="1425240"/>
          </a:xfrm>
          <a:prstGeom prst="rect">
            <a:avLst/>
          </a:prstGeom>
          <a:ln w="0">
            <a:noFill/>
          </a:ln>
        </p:spPr>
      </p:pic>
      <p:sp>
        <p:nvSpPr>
          <p:cNvPr id="181" name="Picture 2"/>
          <p:cNvSpPr/>
          <p:nvPr/>
        </p:nvSpPr>
        <p:spPr>
          <a:xfrm>
            <a:off x="5898600" y="-245160"/>
            <a:ext cx="2634480" cy="2107800"/>
          </a:xfrm>
          <a:prstGeom prst="ellipse">
            <a:avLst/>
          </a:prstGeom>
          <a:blipFill rotWithShape="0">
            <a:blip r:embed="rId3" cstate="print"/>
            <a:srcRect/>
            <a:stretch/>
          </a:blipFill>
          <a:ln w="0">
            <a:noFill/>
          </a:ln>
          <a:effectLst>
            <a:softEdge rad="635040"/>
          </a:effectLst>
        </p:spPr>
        <p:style>
          <a:lnRef idx="0">
            <a:scrgbClr r="0" g="0" b="0"/>
          </a:lnRef>
          <a:fillRef idx="0">
            <a:scrgbClr r="0" g="0" b="0"/>
          </a:fillRef>
          <a:effectRef idx="0">
            <a:scrgbClr r="0" g="0" b="0"/>
          </a:effectRef>
          <a:fontRef idx="minor"/>
        </p:style>
      </p:sp>
    </p:spTree>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6" name="Picture 2"/>
          <p:cNvSpPr/>
          <p:nvPr/>
        </p:nvSpPr>
        <p:spPr>
          <a:xfrm>
            <a:off x="5940000" y="-315360"/>
            <a:ext cx="2665440" cy="213264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227" name="TextBox 4"/>
          <p:cNvSpPr/>
          <p:nvPr/>
        </p:nvSpPr>
        <p:spPr>
          <a:xfrm>
            <a:off x="5198400" y="4365000"/>
            <a:ext cx="4477680" cy="1582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ru-RU" sz="1400" b="1" strike="noStrike" spc="-1">
                <a:solidFill>
                  <a:srgbClr val="FF6600"/>
                </a:solidFill>
                <a:latin typeface="Times New Roman"/>
              </a:rPr>
              <a:t>Специалист администрации</a:t>
            </a:r>
            <a:endParaRPr lang="ru-RU" sz="1400" b="0" strike="noStrike" spc="-1">
              <a:latin typeface="Arial"/>
            </a:endParaRPr>
          </a:p>
          <a:p>
            <a:pPr>
              <a:lnSpc>
                <a:spcPct val="100000"/>
              </a:lnSpc>
            </a:pPr>
            <a:r>
              <a:rPr lang="ru-RU" sz="1400" b="1" strike="noStrike" spc="-1">
                <a:solidFill>
                  <a:srgbClr val="FF6600"/>
                </a:solidFill>
                <a:latin typeface="Times New Roman"/>
              </a:rPr>
              <a:t>городского округа Верх-Нейвинский</a:t>
            </a:r>
            <a:endParaRPr lang="ru-RU" sz="1400" b="0" strike="noStrike" spc="-1">
              <a:latin typeface="Arial"/>
            </a:endParaRPr>
          </a:p>
          <a:p>
            <a:pPr>
              <a:lnSpc>
                <a:spcPct val="100000"/>
              </a:lnSpc>
            </a:pPr>
            <a:endParaRPr lang="ru-RU" sz="1400" b="0" strike="noStrike" spc="-1">
              <a:latin typeface="Arial"/>
            </a:endParaRPr>
          </a:p>
          <a:p>
            <a:pPr>
              <a:lnSpc>
                <a:spcPct val="100000"/>
              </a:lnSpc>
            </a:pPr>
            <a:r>
              <a:rPr lang="ru-RU" sz="1400" b="1" strike="noStrike" spc="-1">
                <a:solidFill>
                  <a:srgbClr val="FF6600"/>
                </a:solidFill>
                <a:latin typeface="Times New Roman"/>
              </a:rPr>
              <a:t> Козлова Надежда Петровна</a:t>
            </a:r>
            <a:endParaRPr lang="ru-RU" sz="1400" b="0" strike="noStrike" spc="-1">
              <a:latin typeface="Arial"/>
            </a:endParaRPr>
          </a:p>
          <a:p>
            <a:pPr>
              <a:lnSpc>
                <a:spcPct val="100000"/>
              </a:lnSpc>
            </a:pPr>
            <a:endParaRPr lang="ru-RU" sz="1400" b="0" strike="noStrike" spc="-1">
              <a:latin typeface="Arial"/>
            </a:endParaRPr>
          </a:p>
          <a:p>
            <a:pPr>
              <a:lnSpc>
                <a:spcPct val="100000"/>
              </a:lnSpc>
            </a:pPr>
            <a:r>
              <a:rPr lang="ru-RU" sz="1400" b="1" i="1" strike="noStrike" spc="-1">
                <a:solidFill>
                  <a:srgbClr val="FF6600"/>
                </a:solidFill>
                <a:latin typeface="Times New Roman"/>
              </a:rPr>
              <a:t> (</a:t>
            </a:r>
            <a:r>
              <a:rPr lang="ru-RU" sz="1400" b="1" strike="noStrike" spc="-1">
                <a:solidFill>
                  <a:srgbClr val="FF6600"/>
                </a:solidFill>
                <a:latin typeface="Times New Roman"/>
              </a:rPr>
              <a:t>34370) 5-93-05</a:t>
            </a:r>
            <a:endParaRPr lang="ru-RU" sz="1400" b="0" strike="noStrike" spc="-1">
              <a:latin typeface="Arial"/>
            </a:endParaRPr>
          </a:p>
          <a:p>
            <a:pPr>
              <a:lnSpc>
                <a:spcPct val="100000"/>
              </a:lnSpc>
            </a:pPr>
            <a:r>
              <a:rPr lang="ru-RU" sz="1400" b="1" strike="noStrike" spc="-1">
                <a:solidFill>
                  <a:srgbClr val="FF6600"/>
                </a:solidFill>
                <a:latin typeface="Times New Roman"/>
              </a:rPr>
              <a:t> </a:t>
            </a:r>
            <a:endParaRPr lang="ru-RU" sz="1400" b="0" strike="noStrike" spc="-1">
              <a:latin typeface="Arial"/>
            </a:endParaRPr>
          </a:p>
        </p:txBody>
      </p:sp>
      <p:sp>
        <p:nvSpPr>
          <p:cNvPr id="228" name="Прямоугольник 2"/>
          <p:cNvSpPr/>
          <p:nvPr/>
        </p:nvSpPr>
        <p:spPr>
          <a:xfrm>
            <a:off x="1654920" y="2668320"/>
            <a:ext cx="5746680" cy="54720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ru-RU" sz="3000" b="1" strike="noStrike" spc="-1">
                <a:solidFill>
                  <a:srgbClr val="F79646"/>
                </a:solidFill>
                <a:latin typeface="Arial Black"/>
              </a:rPr>
              <a:t>СПАСИБО ЗА ВНИМАНИЕ!</a:t>
            </a:r>
            <a:endParaRPr lang="ru-RU" sz="3000" b="0" strike="noStrike" spc="-1">
              <a:latin typeface="Arial"/>
            </a:endParaRPr>
          </a:p>
        </p:txBody>
      </p:sp>
      <p:pic>
        <p:nvPicPr>
          <p:cNvPr id="229" name="Рисунок 3"/>
          <p:cNvPicPr/>
          <p:nvPr/>
        </p:nvPicPr>
        <p:blipFill>
          <a:blip r:embed="rId3" cstate="print"/>
          <a:stretch/>
        </p:blipFill>
        <p:spPr>
          <a:xfrm>
            <a:off x="4716000" y="5401800"/>
            <a:ext cx="482040" cy="48204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p:cNvSpPr>
          <p:nvPr>
            <p:ph/>
          </p:nvPr>
        </p:nvSpPr>
        <p:spPr>
          <a:xfrm>
            <a:off x="1115640" y="2706120"/>
            <a:ext cx="7056360" cy="2592000"/>
          </a:xfrm>
          <a:prstGeom prst="rect">
            <a:avLst/>
          </a:prstGeom>
          <a:noFill/>
          <a:ln w="0">
            <a:noFill/>
          </a:ln>
        </p:spPr>
        <p:txBody>
          <a:bodyPr numCol="1" spcCol="0" anchor="t">
            <a:noAutofit/>
          </a:bodyPr>
          <a:lstStyle/>
          <a:p>
            <a:pPr algn="just">
              <a:lnSpc>
                <a:spcPct val="90000"/>
              </a:lnSpc>
              <a:spcBef>
                <a:spcPts val="320"/>
              </a:spcBef>
              <a:tabLst>
                <a:tab pos="0" algn="l"/>
              </a:tabLst>
            </a:pPr>
            <a:r>
              <a:rPr lang="ru-RU" sz="1600" b="0" strike="noStrike" spc="-1">
                <a:solidFill>
                  <a:srgbClr val="000000"/>
                </a:solidFill>
                <a:latin typeface="Verdana"/>
                <a:ea typeface="Verdana"/>
              </a:rPr>
              <a:t>утвержден постановлением администрации городского округа Верх-Нейвинский от 18.12.2020 № 584 (ред. 08.09.2021 № 367) и включает в себя мероприятия во исполнение Указа Президента Российской Федерации от 16 августа 2021 № 478 «О Национальном плане противодействия коррупции на 2021- 2024 годы"</a:t>
            </a:r>
            <a:endParaRPr lang="es-ES" sz="1600" b="0" strike="noStrike" spc="-1">
              <a:solidFill>
                <a:srgbClr val="000000"/>
              </a:solidFill>
              <a:latin typeface="Calibri"/>
            </a:endParaRPr>
          </a:p>
        </p:txBody>
      </p:sp>
      <p:sp>
        <p:nvSpPr>
          <p:cNvPr id="183" name="PlaceHolder 2"/>
          <p:cNvSpPr>
            <a:spLocks noGrp="1"/>
          </p:cNvSpPr>
          <p:nvPr>
            <p:ph type="title"/>
          </p:nvPr>
        </p:nvSpPr>
        <p:spPr>
          <a:xfrm>
            <a:off x="431640" y="1797840"/>
            <a:ext cx="8568720" cy="936360"/>
          </a:xfrm>
          <a:prstGeom prst="rect">
            <a:avLst/>
          </a:prstGeom>
          <a:noFill/>
          <a:ln w="0">
            <a:noFill/>
          </a:ln>
        </p:spPr>
        <p:txBody>
          <a:bodyPr numCol="1" spcCol="0" anchor="ctr">
            <a:normAutofit fontScale="90000"/>
          </a:bodyPr>
          <a:lstStyle/>
          <a:p>
            <a:pPr algn="ctr">
              <a:lnSpc>
                <a:spcPct val="100000"/>
              </a:lnSpc>
              <a:tabLst>
                <a:tab pos="2514600" algn="l"/>
              </a:tabLst>
            </a:pPr>
            <a:r>
              <a:rPr lang="ru-RU" sz="2400" b="1" i="1" strike="noStrike" spc="-1">
                <a:solidFill>
                  <a:srgbClr val="7EB2E6"/>
                </a:solidFill>
                <a:latin typeface="Verdana"/>
                <a:ea typeface="Verdana"/>
              </a:rPr>
              <a:t>План мероприятий по противодействию коррупции в городском округе Верх-Нейвинский на 2021-2024 годы</a:t>
            </a:r>
            <a:br/>
            <a:endParaRPr lang="es-ES" sz="2400" b="0" strike="noStrike" spc="-1">
              <a:solidFill>
                <a:srgbClr val="000000"/>
              </a:solidFill>
              <a:latin typeface="Calibri"/>
            </a:endParaRPr>
          </a:p>
        </p:txBody>
      </p:sp>
      <p:pic>
        <p:nvPicPr>
          <p:cNvPr id="184" name="Рисунок 4"/>
          <p:cNvPicPr/>
          <p:nvPr/>
        </p:nvPicPr>
        <p:blipFill>
          <a:blip r:embed="rId2" cstate="print"/>
          <a:stretch/>
        </p:blipFill>
        <p:spPr>
          <a:xfrm>
            <a:off x="4572000" y="4077000"/>
            <a:ext cx="3456000" cy="2448000"/>
          </a:xfrm>
          <a:prstGeom prst="rect">
            <a:avLst/>
          </a:prstGeom>
          <a:ln w="0">
            <a:noFill/>
          </a:ln>
        </p:spPr>
      </p:pic>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ceHolder 1"/>
          <p:cNvSpPr txBox="1">
            <a:spLocks/>
          </p:cNvSpPr>
          <p:nvPr/>
        </p:nvSpPr>
        <p:spPr>
          <a:xfrm>
            <a:off x="1259632" y="188640"/>
            <a:ext cx="7354800" cy="633600"/>
          </a:xfrm>
          <a:prstGeom prst="rect">
            <a:avLst/>
          </a:prstGeom>
          <a:noFill/>
          <a:ln w="0">
            <a:noFill/>
          </a:ln>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3000" b="1" i="0" u="none" strike="noStrike" kern="0" cap="none" spc="-1" normalizeH="0" baseline="0" noProof="0" dirty="0">
                <a:ln>
                  <a:noFill/>
                </a:ln>
                <a:solidFill>
                  <a:srgbClr val="FFFFFF"/>
                </a:solidFill>
                <a:effectLst/>
                <a:uLnTx/>
                <a:uFillTx/>
                <a:latin typeface="Arial Black"/>
              </a:rPr>
              <a:t>Выполнение плана мероприятий</a:t>
            </a:r>
            <a:endParaRPr kumimoji="0" lang="es-ES" sz="3000" b="0" i="0" u="none" strike="noStrike" kern="0" cap="none" spc="-1" normalizeH="0" baseline="0" noProof="0" dirty="0">
              <a:ln>
                <a:noFill/>
              </a:ln>
              <a:solidFill>
                <a:srgbClr val="000000"/>
              </a:solidFill>
              <a:effectLst/>
              <a:uLnTx/>
              <a:uFillTx/>
              <a:latin typeface="Calibri"/>
            </a:endParaRPr>
          </a:p>
        </p:txBody>
      </p:sp>
      <p:graphicFrame>
        <p:nvGraphicFramePr>
          <p:cNvPr id="8" name="Таблица 7"/>
          <p:cNvGraphicFramePr>
            <a:graphicFrameLocks noGrp="1"/>
          </p:cNvGraphicFramePr>
          <p:nvPr>
            <p:extLst>
              <p:ext uri="{D42A27DB-BD31-4B8C-83A1-F6EECF244321}">
                <p14:modId xmlns:p14="http://schemas.microsoft.com/office/powerpoint/2010/main" val="3007595156"/>
              </p:ext>
            </p:extLst>
          </p:nvPr>
        </p:nvGraphicFramePr>
        <p:xfrm>
          <a:off x="323528" y="905314"/>
          <a:ext cx="8568951" cy="4860112"/>
        </p:xfrm>
        <a:graphic>
          <a:graphicData uri="http://schemas.openxmlformats.org/drawingml/2006/table">
            <a:tbl>
              <a:tblPr/>
              <a:tblGrid>
                <a:gridCol w="394071">
                  <a:extLst>
                    <a:ext uri="{9D8B030D-6E8A-4147-A177-3AD203B41FA5}">
                      <a16:colId xmlns:a16="http://schemas.microsoft.com/office/drawing/2014/main" val="20000"/>
                    </a:ext>
                  </a:extLst>
                </a:gridCol>
                <a:gridCol w="453543">
                  <a:extLst>
                    <a:ext uri="{9D8B030D-6E8A-4147-A177-3AD203B41FA5}">
                      <a16:colId xmlns:a16="http://schemas.microsoft.com/office/drawing/2014/main" val="20001"/>
                    </a:ext>
                  </a:extLst>
                </a:gridCol>
                <a:gridCol w="2392746">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gridCol w="2376264">
                  <a:extLst>
                    <a:ext uri="{9D8B030D-6E8A-4147-A177-3AD203B41FA5}">
                      <a16:colId xmlns:a16="http://schemas.microsoft.com/office/drawing/2014/main" val="20004"/>
                    </a:ext>
                  </a:extLst>
                </a:gridCol>
                <a:gridCol w="1440159">
                  <a:extLst>
                    <a:ext uri="{9D8B030D-6E8A-4147-A177-3AD203B41FA5}">
                      <a16:colId xmlns:a16="http://schemas.microsoft.com/office/drawing/2014/main" val="20005"/>
                    </a:ext>
                  </a:extLst>
                </a:gridCol>
              </a:tblGrid>
              <a:tr h="305931">
                <a:tc>
                  <a:txBody>
                    <a:bodyPr/>
                    <a:lstStyle/>
                    <a:p>
                      <a:pPr algn="ctr">
                        <a:spcAft>
                          <a:spcPts val="0"/>
                        </a:spcAft>
                      </a:pPr>
                      <a:r>
                        <a:rPr lang="ru-RU" sz="1000" dirty="0">
                          <a:latin typeface="Liberation Serif" pitchFamily="18" charset="0"/>
                          <a:ea typeface="Liberation Serif" pitchFamily="18" charset="0"/>
                          <a:cs typeface="Liberation Serif" pitchFamily="18" charset="0"/>
                        </a:rPr>
                        <a:t>№ </a:t>
                      </a:r>
                      <a:r>
                        <a:rPr lang="ru-RU" sz="1000" dirty="0" err="1">
                          <a:latin typeface="Liberation Serif" pitchFamily="18" charset="0"/>
                          <a:ea typeface="Liberation Serif" pitchFamily="18" charset="0"/>
                          <a:cs typeface="Liberation Serif" pitchFamily="18" charset="0"/>
                        </a:rPr>
                        <a:t>п</a:t>
                      </a:r>
                      <a:r>
                        <a:rPr lang="ru-RU" sz="1000" dirty="0">
                          <a:latin typeface="Liberation Serif" pitchFamily="18" charset="0"/>
                          <a:ea typeface="Liberation Serif" pitchFamily="18" charset="0"/>
                          <a:cs typeface="Liberation Serif" pitchFamily="18" charset="0"/>
                        </a:rPr>
                        <a:t>/</a:t>
                      </a:r>
                      <a:r>
                        <a:rPr lang="ru-RU" sz="1000" dirty="0" err="1">
                          <a:latin typeface="Liberation Serif" pitchFamily="18" charset="0"/>
                          <a:ea typeface="Liberation Serif" pitchFamily="18" charset="0"/>
                          <a:cs typeface="Liberation Serif" pitchFamily="18" charset="0"/>
                        </a:rPr>
                        <a:t>п</a:t>
                      </a:r>
                      <a:endParaRPr lang="ru-RU" sz="1000" dirty="0">
                        <a:latin typeface="Liberation Serif" pitchFamily="18" charset="0"/>
                        <a:ea typeface="Liberation Serif" pitchFamily="18" charset="0"/>
                        <a:cs typeface="Liberation Serif" pitchFamily="18" charset="0"/>
                      </a:endParaRP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Номер пункта Плана</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Наименование мероприятия Плана</a:t>
                      </a: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Установленный срок исполнения мероприятия Плана</a:t>
                      </a: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Информация </a:t>
                      </a:r>
                    </a:p>
                    <a:p>
                      <a:pPr algn="ctr">
                        <a:spcAft>
                          <a:spcPts val="0"/>
                        </a:spcAft>
                      </a:pPr>
                      <a:r>
                        <a:rPr lang="ru-RU" sz="1000" dirty="0">
                          <a:latin typeface="Liberation Serif" pitchFamily="18" charset="0"/>
                          <a:ea typeface="Liberation Serif" pitchFamily="18" charset="0"/>
                          <a:cs typeface="Liberation Serif" pitchFamily="18" charset="0"/>
                        </a:rPr>
                        <a:t>о реализации мероприятия </a:t>
                      </a:r>
                    </a:p>
                    <a:p>
                      <a:pPr algn="ctr">
                        <a:spcAft>
                          <a:spcPts val="0"/>
                        </a:spcAft>
                      </a:pPr>
                      <a:r>
                        <a:rPr lang="ru-RU" sz="1000" dirty="0">
                          <a:latin typeface="Liberation Serif" pitchFamily="18" charset="0"/>
                          <a:ea typeface="Liberation Serif" pitchFamily="18" charset="0"/>
                          <a:cs typeface="Liberation Serif" pitchFamily="18" charset="0"/>
                        </a:rPr>
                        <a:t>(проведенная работа)</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a:latin typeface="Liberation Serif" pitchFamily="18" charset="0"/>
                          <a:ea typeface="Liberation Serif" pitchFamily="18" charset="0"/>
                          <a:cs typeface="Liberation Serif" pitchFamily="18" charset="0"/>
                        </a:rPr>
                        <a:t>Оценка результатов выполнения мероприятия (результат)</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5945">
                <a:tc>
                  <a:txBody>
                    <a:bodyPr/>
                    <a:lstStyle/>
                    <a:p>
                      <a:pPr algn="ctr">
                        <a:spcAft>
                          <a:spcPts val="0"/>
                        </a:spcAft>
                      </a:pPr>
                      <a:r>
                        <a:rPr lang="ru-RU" sz="1000">
                          <a:latin typeface="Liberation Serif" pitchFamily="18" charset="0"/>
                          <a:ea typeface="Liberation Serif" pitchFamily="18" charset="0"/>
                          <a:cs typeface="Liberation Serif" pitchFamily="18" charset="0"/>
                        </a:rPr>
                        <a:t>1</a:t>
                      </a: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a:latin typeface="Liberation Serif" pitchFamily="18" charset="0"/>
                          <a:ea typeface="Liberation Serif" pitchFamily="18" charset="0"/>
                          <a:cs typeface="Liberation Serif" pitchFamily="18" charset="0"/>
                        </a:rPr>
                        <a:t>2</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3</a:t>
                      </a: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a:latin typeface="Liberation Serif" pitchFamily="18" charset="0"/>
                          <a:ea typeface="Liberation Serif" pitchFamily="18" charset="0"/>
                          <a:cs typeface="Liberation Serif" pitchFamily="18" charset="0"/>
                        </a:rPr>
                        <a:t>4</a:t>
                      </a:r>
                    </a:p>
                  </a:txBody>
                  <a:tcPr marL="30355" marR="18451" marT="18451" marB="303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5</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000" dirty="0">
                          <a:latin typeface="Liberation Serif" pitchFamily="18" charset="0"/>
                          <a:ea typeface="Liberation Serif" pitchFamily="18" charset="0"/>
                          <a:cs typeface="Liberation Serif" pitchFamily="18" charset="0"/>
                        </a:rPr>
                        <a:t>6</a:t>
                      </a:r>
                    </a:p>
                  </a:txBody>
                  <a:tcPr marL="0" marR="0" marT="22320" marB="223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30264">
                <a:tc>
                  <a:txBody>
                    <a:bodyPr/>
                    <a:lstStyle/>
                    <a:p>
                      <a:pPr algn="ctr">
                        <a:buNone/>
                      </a:pPr>
                      <a:r>
                        <a:rPr lang="ru-RU" sz="1000" dirty="0">
                          <a:effectLst/>
                          <a:latin typeface="Liberation Serif" panose="02020603050405020304" pitchFamily="18" charset="0"/>
                          <a:ea typeface="Times New Roman" panose="02020603050405020304" pitchFamily="18" charset="0"/>
                        </a:rPr>
                        <a:t>1</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1</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solidFill>
                            <a:srgbClr val="000000"/>
                          </a:solidFill>
                          <a:effectLst/>
                          <a:latin typeface="Liberation Serif" panose="02020603050405020304" pitchFamily="18" charset="0"/>
                          <a:ea typeface="Times New Roman" panose="02020603050405020304" pitchFamily="18" charset="0"/>
                        </a:rPr>
                        <a:t>Обеспечить проведение антикоррупционной экспертизы проектов нормативных правовых актов органов местного самоуправления городского округа Верх-Нейвинский независимыми экспертами, имеющими аккредитацию.</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На постоянной основе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dirty="0">
                          <a:effectLst/>
                          <a:latin typeface="Liberation Serif" panose="02020603050405020304" pitchFamily="18" charset="0"/>
                          <a:ea typeface="Times New Roman" panose="02020603050405020304" pitchFamily="18" charset="0"/>
                        </a:rPr>
                        <a:t>     В установленном порядке проводится антикоррупционная экспертиза проектов нормативных правовых актов администрации городского округа Верх-Нейвинский.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solidFill>
                            <a:srgbClr val="FF0000"/>
                          </a:solidFill>
                          <a:effectLst/>
                          <a:latin typeface="Liberation Serif" panose="02020603050405020304" pitchFamily="18" charset="0"/>
                          <a:ea typeface="Times New Roman" panose="02020603050405020304" pitchFamily="18" charset="0"/>
                        </a:rPr>
                        <a:t>     </a:t>
                      </a:r>
                      <a:r>
                        <a:rPr lang="ru-RU" sz="1000" dirty="0">
                          <a:effectLst/>
                          <a:latin typeface="Liberation Serif" panose="02020603050405020304" pitchFamily="18" charset="0"/>
                          <a:ea typeface="Times New Roman" panose="02020603050405020304" pitchFamily="18" charset="0"/>
                        </a:rPr>
                        <a:t>В течение 1 полугодия 2023 года  33 проекта нормативных правовых актов для проведения антикоррупционной экспертизы независимыми экспертами.</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dirty="0">
                          <a:effectLst/>
                          <a:latin typeface="Liberation Serif" panose="02020603050405020304" pitchFamily="18" charset="0"/>
                          <a:ea typeface="Times New Roman" panose="02020603050405020304" pitchFamily="18" charset="0"/>
                        </a:rPr>
                        <a:t>Уведомления независимым экспертам направлены.                        </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dirty="0">
                          <a:effectLst/>
                          <a:latin typeface="Liberation Serif" panose="02020603050405020304" pitchFamily="18" charset="0"/>
                          <a:ea typeface="Times New Roman" panose="02020603050405020304" pitchFamily="18" charset="0"/>
                        </a:rPr>
                        <a:t>Информации о выявлении коррупциогенных факторов в проектах нормативных правовых актов в адрес администрации не поступало.</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05889">
                <a:tc>
                  <a:txBody>
                    <a:bodyPr/>
                    <a:lstStyle/>
                    <a:p>
                      <a:pPr algn="ctr">
                        <a:buNone/>
                      </a:pPr>
                      <a:r>
                        <a:rPr lang="ru-RU" sz="1000">
                          <a:effectLst/>
                          <a:latin typeface="Liberation Serif" panose="02020603050405020304" pitchFamily="18" charset="0"/>
                          <a:ea typeface="Times New Roman" panose="02020603050405020304" pitchFamily="18" charset="0"/>
                        </a:rPr>
                        <a:t>2</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2</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Рассматривать вопросы правоприменительной практики по результатам вступивших в законную силу решений судов о признании недействительными нормативных правовых актов, незаконными решений и действий (бездействий) органов местного самоуправления и их должностных лиц.</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Ежеквартально в течение 2021-2024 гг.</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a:effectLst/>
                          <a:latin typeface="Liberation Serif" panose="02020603050405020304" pitchFamily="18" charset="0"/>
                          <a:ea typeface="Times New Roman" panose="02020603050405020304" pitchFamily="18" charset="0"/>
                        </a:rPr>
                        <a:t>       Рассмотрение данного вопроса ежеквартально включено в повестку заседания Комиссии по координации работы по противодействию коррупции. </a:t>
                      </a:r>
                      <a:endParaRPr lang="ru-RU" sz="1000">
                        <a:effectLst/>
                        <a:latin typeface="Times New Roman" panose="02020603050405020304" pitchFamily="18" charset="0"/>
                        <a:ea typeface="Times New Roman" panose="02020603050405020304" pitchFamily="18" charset="0"/>
                      </a:endParaRPr>
                    </a:p>
                    <a:p>
                      <a:pPr marL="90170" marR="90170" algn="just">
                        <a:buNone/>
                      </a:pPr>
                      <a:r>
                        <a:rPr lang="ru-RU" sz="1000">
                          <a:effectLst/>
                          <a:latin typeface="Liberation Serif" panose="02020603050405020304" pitchFamily="18" charset="0"/>
                          <a:ea typeface="Times New Roman" panose="02020603050405020304" pitchFamily="18" charset="0"/>
                        </a:rPr>
                        <a:t>В 1 полугодии 2023 года судебная практика правоприменения законодательства Российской Федерации на территории городского округа Верх-Нейвинский отсутствует.</a:t>
                      </a:r>
                      <a:endParaRPr lang="ru-RU" sz="1000">
                        <a:effectLst/>
                        <a:latin typeface="Times New Roman" panose="02020603050405020304" pitchFamily="18" charset="0"/>
                        <a:ea typeface="Times New Roman" panose="02020603050405020304" pitchFamily="18" charset="0"/>
                      </a:endParaRPr>
                    </a:p>
                    <a:p>
                      <a:pPr marL="90170" marR="90170" algn="just">
                        <a:buNone/>
                      </a:pPr>
                      <a:r>
                        <a:rPr lang="ru-RU" sz="1000">
                          <a:solidFill>
                            <a:srgbClr val="FF0000"/>
                          </a:solidFill>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8953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1403640" y="33120"/>
            <a:ext cx="7354800" cy="633600"/>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sp>
        <p:nvSpPr>
          <p:cNvPr id="189" name="Picture 2"/>
          <p:cNvSpPr/>
          <p:nvPr/>
        </p:nvSpPr>
        <p:spPr>
          <a:xfrm>
            <a:off x="6156000" y="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graphicFrame>
        <p:nvGraphicFramePr>
          <p:cNvPr id="7" name="Таблица 6"/>
          <p:cNvGraphicFramePr>
            <a:graphicFrameLocks noGrp="1"/>
          </p:cNvGraphicFramePr>
          <p:nvPr>
            <p:extLst>
              <p:ext uri="{D42A27DB-BD31-4B8C-83A1-F6EECF244321}">
                <p14:modId xmlns:p14="http://schemas.microsoft.com/office/powerpoint/2010/main" val="2966063731"/>
              </p:ext>
            </p:extLst>
          </p:nvPr>
        </p:nvGraphicFramePr>
        <p:xfrm>
          <a:off x="107503" y="692696"/>
          <a:ext cx="8712969" cy="5850960"/>
        </p:xfrm>
        <a:graphic>
          <a:graphicData uri="http://schemas.openxmlformats.org/drawingml/2006/table">
            <a:tbl>
              <a:tblPr/>
              <a:tblGrid>
                <a:gridCol w="400694">
                  <a:extLst>
                    <a:ext uri="{9D8B030D-6E8A-4147-A177-3AD203B41FA5}">
                      <a16:colId xmlns:a16="http://schemas.microsoft.com/office/drawing/2014/main" val="20000"/>
                    </a:ext>
                  </a:extLst>
                </a:gridCol>
                <a:gridCol w="461166">
                  <a:extLst>
                    <a:ext uri="{9D8B030D-6E8A-4147-A177-3AD203B41FA5}">
                      <a16:colId xmlns:a16="http://schemas.microsoft.com/office/drawing/2014/main" val="20001"/>
                    </a:ext>
                  </a:extLst>
                </a:gridCol>
                <a:gridCol w="2162841">
                  <a:extLst>
                    <a:ext uri="{9D8B030D-6E8A-4147-A177-3AD203B41FA5}">
                      <a16:colId xmlns:a16="http://schemas.microsoft.com/office/drawing/2014/main" val="20002"/>
                    </a:ext>
                  </a:extLst>
                </a:gridCol>
                <a:gridCol w="1522524">
                  <a:extLst>
                    <a:ext uri="{9D8B030D-6E8A-4147-A177-3AD203B41FA5}">
                      <a16:colId xmlns:a16="http://schemas.microsoft.com/office/drawing/2014/main" val="20003"/>
                    </a:ext>
                  </a:extLst>
                </a:gridCol>
                <a:gridCol w="2483283">
                  <a:extLst>
                    <a:ext uri="{9D8B030D-6E8A-4147-A177-3AD203B41FA5}">
                      <a16:colId xmlns:a16="http://schemas.microsoft.com/office/drawing/2014/main" val="20004"/>
                    </a:ext>
                  </a:extLst>
                </a:gridCol>
                <a:gridCol w="1682461">
                  <a:extLst>
                    <a:ext uri="{9D8B030D-6E8A-4147-A177-3AD203B41FA5}">
                      <a16:colId xmlns:a16="http://schemas.microsoft.com/office/drawing/2014/main" val="20005"/>
                    </a:ext>
                  </a:extLst>
                </a:gridCol>
              </a:tblGrid>
              <a:tr h="2665597">
                <a:tc>
                  <a:txBody>
                    <a:bodyPr/>
                    <a:lstStyle/>
                    <a:p>
                      <a:pPr>
                        <a:buNone/>
                      </a:pPr>
                      <a:r>
                        <a:rPr lang="ru-RU" sz="1000" dirty="0">
                          <a:effectLst/>
                          <a:latin typeface="Liberation Serif" panose="02020603050405020304" pitchFamily="18" charset="0"/>
                          <a:ea typeface="Times New Roman" panose="02020603050405020304" pitchFamily="18" charset="0"/>
                        </a:rPr>
                        <a:t>    3</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Times New Roman" panose="02020603050405020304" pitchFamily="18" charset="0"/>
                        </a:rPr>
                        <a:t>    3</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dirty="0">
                          <a:effectLst/>
                          <a:latin typeface="Liberation Serif" panose="02020603050405020304" pitchFamily="18" charset="0"/>
                          <a:ea typeface="Times New Roman" panose="02020603050405020304" pitchFamily="18" charset="0"/>
                        </a:rPr>
                        <a:t>Обеспечить открытость, гласность и прозрачность при осуществлении закупок товаров, работ, услуг для муниципальных нужд путем размещения в единой информационной системе информации о закупках муниципальных заказчиков. Проводить анализ использования муниципального имущества.</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На постоянной основе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80340" indent="179705" algn="just">
                        <a:buNone/>
                      </a:pPr>
                      <a:r>
                        <a:rPr lang="ru-RU" sz="1000" dirty="0">
                          <a:effectLst/>
                          <a:latin typeface="Liberation Serif" panose="02020603050405020304" pitchFamily="18" charset="0"/>
                          <a:ea typeface="Times New Roman" panose="02020603050405020304" pitchFamily="18" charset="0"/>
                        </a:rPr>
                        <a:t>Закупки для муниципальных нужд осуществляются путем организации процедур размещения муниципального заказа на сайте zakupki.gov.ru.      </a:t>
                      </a:r>
                      <a:endParaRPr lang="ru-RU" sz="1000" dirty="0">
                        <a:effectLst/>
                        <a:latin typeface="Times New Roman" panose="02020603050405020304" pitchFamily="18" charset="0"/>
                        <a:ea typeface="Times New Roman" panose="02020603050405020304" pitchFamily="18" charset="0"/>
                      </a:endParaRPr>
                    </a:p>
                    <a:p>
                      <a:pPr marL="90170" marR="180340" algn="just">
                        <a:buNone/>
                      </a:pPr>
                      <a:r>
                        <a:rPr lang="ru-RU" sz="1000" dirty="0">
                          <a:effectLst/>
                          <a:latin typeface="Liberation Serif" panose="02020603050405020304" pitchFamily="18" charset="0"/>
                          <a:ea typeface="Times New Roman" panose="02020603050405020304" pitchFamily="18" charset="0"/>
                        </a:rPr>
                        <a:t>      Обеспечена доступность информации, касающейся проведения закупок и конкурсов.</a:t>
                      </a:r>
                      <a:endParaRPr lang="ru-RU" sz="1000" dirty="0">
                        <a:effectLst/>
                        <a:latin typeface="Times New Roman" panose="02020603050405020304" pitchFamily="18" charset="0"/>
                        <a:ea typeface="Times New Roman" panose="02020603050405020304" pitchFamily="18" charset="0"/>
                      </a:endParaRPr>
                    </a:p>
                    <a:p>
                      <a:pPr marL="90170" marR="180340" indent="179705" algn="just">
                        <a:buNone/>
                      </a:pPr>
                      <a:r>
                        <a:rPr lang="ru-RU" sz="1000" dirty="0">
                          <a:effectLst/>
                          <a:latin typeface="Liberation Serif" panose="02020603050405020304" pitchFamily="18" charset="0"/>
                          <a:ea typeface="Times New Roman" panose="02020603050405020304" pitchFamily="18" charset="0"/>
                        </a:rPr>
                        <a:t> В течение 1 полугодия 2023 года - размещено 2 извещения об аукционах, заключено 2 контракта.</a:t>
                      </a:r>
                      <a:endParaRPr lang="ru-RU" sz="1000" dirty="0">
                        <a:effectLst/>
                        <a:latin typeface="Times New Roman" panose="02020603050405020304" pitchFamily="18" charset="0"/>
                        <a:ea typeface="Times New Roman" panose="02020603050405020304" pitchFamily="18" charset="0"/>
                      </a:endParaRPr>
                    </a:p>
                    <a:p>
                      <a:pPr marL="90170" marR="180340" algn="just">
                        <a:buNone/>
                      </a:pPr>
                      <a:r>
                        <a:rPr lang="ru-RU" sz="1000" dirty="0">
                          <a:solidFill>
                            <a:srgbClr val="FF0000"/>
                          </a:solidFill>
                          <a:effectLst/>
                          <a:latin typeface="Liberation Serif" panose="02020603050405020304" pitchFamily="18" charset="0"/>
                          <a:ea typeface="Times New Roman" panose="02020603050405020304" pitchFamily="18" charset="0"/>
                        </a:rPr>
                        <a:t>      </a:t>
                      </a:r>
                      <a:r>
                        <a:rPr lang="ru-RU" sz="1000" dirty="0">
                          <a:effectLst/>
                          <a:latin typeface="Liberation Serif" panose="02020603050405020304" pitchFamily="18" charset="0"/>
                          <a:ea typeface="Times New Roman" panose="02020603050405020304" pitchFamily="18" charset="0"/>
                        </a:rPr>
                        <a:t>Закупки производятся в соответствии с законодательством. Закупки у единственного поставщика производятся в рамках установленного лимита.</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8953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85363">
                <a:tc>
                  <a:txBody>
                    <a:bodyPr/>
                    <a:lstStyle/>
                    <a:p>
                      <a:pPr>
                        <a:buNone/>
                      </a:pPr>
                      <a:r>
                        <a:rPr lang="ru-RU" sz="1000">
                          <a:effectLst/>
                          <a:latin typeface="Liberation Serif" panose="02020603050405020304" pitchFamily="18" charset="0"/>
                          <a:ea typeface="Times New Roman" panose="02020603050405020304" pitchFamily="18" charset="0"/>
                        </a:rPr>
                        <a:t>   4</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buNone/>
                      </a:pPr>
                      <a:r>
                        <a:rPr lang="ru-RU" sz="1000">
                          <a:effectLst/>
                          <a:latin typeface="Liberation Serif" panose="02020603050405020304" pitchFamily="18" charset="0"/>
                          <a:ea typeface="Times New Roman" panose="02020603050405020304" pitchFamily="18" charset="0"/>
                        </a:rPr>
                        <a:t>      4</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Осуществлять финансовый контроль за целевым использованием бюджетных средств. </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Ежеквартально в течение 2021-2024 гг.</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a:effectLst/>
                          <a:latin typeface="Liberation Serif" panose="02020603050405020304" pitchFamily="18" charset="0"/>
                          <a:ea typeface="Times New Roman" panose="02020603050405020304" pitchFamily="18" charset="0"/>
                        </a:rPr>
                        <a:t>Контроль за целевым использованием бюджетных средств обеспечен финансовым отделом администрации городского округа Верх-Нейвинский. </a:t>
                      </a:r>
                      <a:endParaRPr lang="ru-RU" sz="1000">
                        <a:effectLst/>
                        <a:latin typeface="Times New Roman" panose="02020603050405020304" pitchFamily="18" charset="0"/>
                        <a:ea typeface="Times New Roman" panose="02020603050405020304" pitchFamily="18" charset="0"/>
                      </a:endParaRPr>
                    </a:p>
                    <a:p>
                      <a:pPr marL="90170" marR="90170" indent="179705" algn="just">
                        <a:buNone/>
                      </a:pPr>
                      <a:r>
                        <a:rPr lang="ru-RU" sz="1000">
                          <a:effectLst/>
                          <a:latin typeface="Liberation Serif" panose="02020603050405020304" pitchFamily="18" charset="0"/>
                          <a:ea typeface="Times New Roman" panose="02020603050405020304" pitchFamily="18" charset="0"/>
                        </a:rPr>
                        <a:t>По данным начальника финансового отдела в течение 1 полугодия 2023 проверок не осуществлялось. Плановые проверки запланированы на                    2 полугодие 2023 года. </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1403640" y="33120"/>
            <a:ext cx="7354800" cy="633600"/>
          </a:xfrm>
          <a:prstGeom prst="rect">
            <a:avLst/>
          </a:prstGeom>
          <a:noFill/>
          <a:ln w="0">
            <a:noFill/>
          </a:ln>
        </p:spPr>
        <p:txBody>
          <a:bodyPr anchor="ctr">
            <a:normAutofit/>
          </a:bodyPr>
          <a:lstStyle/>
          <a:p>
            <a:pPr algn="ctr">
              <a:lnSpc>
                <a:spcPct val="100000"/>
              </a:lnSpc>
            </a:pPr>
            <a:r>
              <a:rPr lang="ru-RU" sz="3000" b="1" strike="noStrike" spc="-1">
                <a:solidFill>
                  <a:srgbClr val="FFFFFF"/>
                </a:solidFill>
                <a:latin typeface="Arial Black"/>
              </a:rPr>
              <a:t>Выполнение плана мероприятий</a:t>
            </a:r>
            <a:endParaRPr lang="es-ES" sz="3000" b="0" strike="noStrike" spc="-1">
              <a:solidFill>
                <a:srgbClr val="000000"/>
              </a:solidFill>
              <a:latin typeface="Calibri"/>
            </a:endParaRPr>
          </a:p>
        </p:txBody>
      </p:sp>
      <p:sp>
        <p:nvSpPr>
          <p:cNvPr id="193" name="Picture 2"/>
          <p:cNvSpPr/>
          <p:nvPr/>
        </p:nvSpPr>
        <p:spPr>
          <a:xfrm>
            <a:off x="6156000" y="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graphicFrame>
        <p:nvGraphicFramePr>
          <p:cNvPr id="194" name="Таблица 12"/>
          <p:cNvGraphicFramePr/>
          <p:nvPr/>
        </p:nvGraphicFramePr>
        <p:xfrm>
          <a:off x="323640" y="1484640"/>
          <a:ext cx="8640720" cy="4963680"/>
        </p:xfrm>
        <a:graphic>
          <a:graphicData uri="http://schemas.openxmlformats.org/drawingml/2006/table">
            <a:tbl>
              <a:tblPr/>
              <a:tblGrid>
                <a:gridCol w="407520">
                  <a:extLst>
                    <a:ext uri="{9D8B030D-6E8A-4147-A177-3AD203B41FA5}">
                      <a16:colId xmlns:a16="http://schemas.microsoft.com/office/drawing/2014/main" val="20000"/>
                    </a:ext>
                  </a:extLst>
                </a:gridCol>
                <a:gridCol w="2256480">
                  <a:extLst>
                    <a:ext uri="{9D8B030D-6E8A-4147-A177-3AD203B41FA5}">
                      <a16:colId xmlns:a16="http://schemas.microsoft.com/office/drawing/2014/main" val="20001"/>
                    </a:ext>
                  </a:extLst>
                </a:gridCol>
                <a:gridCol w="839880">
                  <a:extLst>
                    <a:ext uri="{9D8B030D-6E8A-4147-A177-3AD203B41FA5}">
                      <a16:colId xmlns:a16="http://schemas.microsoft.com/office/drawing/2014/main" val="20002"/>
                    </a:ext>
                  </a:extLst>
                </a:gridCol>
                <a:gridCol w="600120">
                  <a:extLst>
                    <a:ext uri="{9D8B030D-6E8A-4147-A177-3AD203B41FA5}">
                      <a16:colId xmlns:a16="http://schemas.microsoft.com/office/drawing/2014/main" val="20003"/>
                    </a:ext>
                  </a:extLst>
                </a:gridCol>
                <a:gridCol w="788400">
                  <a:extLst>
                    <a:ext uri="{9D8B030D-6E8A-4147-A177-3AD203B41FA5}">
                      <a16:colId xmlns:a16="http://schemas.microsoft.com/office/drawing/2014/main" val="20004"/>
                    </a:ext>
                  </a:extLst>
                </a:gridCol>
                <a:gridCol w="3748320">
                  <a:extLst>
                    <a:ext uri="{9D8B030D-6E8A-4147-A177-3AD203B41FA5}">
                      <a16:colId xmlns:a16="http://schemas.microsoft.com/office/drawing/2014/main" val="20005"/>
                    </a:ext>
                  </a:extLst>
                </a:gridCol>
              </a:tblGrid>
              <a:tr h="1656000">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a:lnL w="12240">
                      <a:noFill/>
                    </a:lnL>
                    <a:lnR w="12240">
                      <a:noFill/>
                    </a:lnR>
                    <a:lnT w="12240">
                      <a:noFill/>
                    </a:lnT>
                    <a:lnB w="12240">
                      <a:noFill/>
                    </a:lnB>
                    <a:noFill/>
                  </a:tcPr>
                </a:tc>
                <a:extLst>
                  <a:ext uri="{0D108BD9-81ED-4DB2-BD59-A6C34878D82A}">
                    <a16:rowId xmlns:a16="http://schemas.microsoft.com/office/drawing/2014/main" val="10000"/>
                  </a:ext>
                </a:extLst>
              </a:tr>
              <a:tr h="248400">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a:lnL w="12240">
                      <a:noFill/>
                    </a:lnL>
                    <a:lnR w="12240">
                      <a:noFill/>
                    </a:lnR>
                    <a:lnT w="12240">
                      <a:noFill/>
                    </a:lnT>
                    <a:lnB w="12240">
                      <a:noFill/>
                    </a:lnB>
                    <a:noFill/>
                  </a:tcPr>
                </a:tc>
                <a:extLst>
                  <a:ext uri="{0D108BD9-81ED-4DB2-BD59-A6C34878D82A}">
                    <a16:rowId xmlns:a16="http://schemas.microsoft.com/office/drawing/2014/main" val="10001"/>
                  </a:ext>
                </a:extLst>
              </a:tr>
              <a:tr h="2941920">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marL="51480" marR="31320">
                    <a:lnL w="12240">
                      <a:noFill/>
                    </a:lnL>
                    <a:lnR w="12240">
                      <a:noFill/>
                    </a:lnR>
                    <a:lnT w="12240">
                      <a:noFill/>
                    </a:lnT>
                    <a:lnB w="12240">
                      <a:noFill/>
                    </a:lnB>
                    <a:noFill/>
                  </a:tcPr>
                </a:tc>
                <a:tc>
                  <a:txBody>
                    <a:bodyPr/>
                    <a:lstStyle/>
                    <a:p>
                      <a:endParaRPr lang="ru-RU"/>
                    </a:p>
                  </a:txBody>
                  <a:tcPr>
                    <a:lnL w="12240">
                      <a:noFill/>
                    </a:lnL>
                    <a:lnR w="12240">
                      <a:noFill/>
                    </a:lnR>
                    <a:lnT w="12240">
                      <a:noFill/>
                    </a:lnT>
                    <a:lnB w="12240">
                      <a:noFill/>
                    </a:lnB>
                    <a:noFill/>
                  </a:tcPr>
                </a:tc>
                <a:extLst>
                  <a:ext uri="{0D108BD9-81ED-4DB2-BD59-A6C34878D82A}">
                    <a16:rowId xmlns:a16="http://schemas.microsoft.com/office/drawing/2014/main" val="10002"/>
                  </a:ext>
                </a:extLst>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4198423604"/>
              </p:ext>
            </p:extLst>
          </p:nvPr>
        </p:nvGraphicFramePr>
        <p:xfrm>
          <a:off x="251520" y="620688"/>
          <a:ext cx="8712968" cy="5372100"/>
        </p:xfrm>
        <a:graphic>
          <a:graphicData uri="http://schemas.openxmlformats.org/drawingml/2006/table">
            <a:tbl>
              <a:tblPr/>
              <a:tblGrid>
                <a:gridCol w="496583">
                  <a:extLst>
                    <a:ext uri="{9D8B030D-6E8A-4147-A177-3AD203B41FA5}">
                      <a16:colId xmlns:a16="http://schemas.microsoft.com/office/drawing/2014/main" val="20000"/>
                    </a:ext>
                  </a:extLst>
                </a:gridCol>
                <a:gridCol w="571527">
                  <a:extLst>
                    <a:ext uri="{9D8B030D-6E8A-4147-A177-3AD203B41FA5}">
                      <a16:colId xmlns:a16="http://schemas.microsoft.com/office/drawing/2014/main" val="20001"/>
                    </a:ext>
                  </a:extLst>
                </a:gridCol>
                <a:gridCol w="2680428">
                  <a:extLst>
                    <a:ext uri="{9D8B030D-6E8A-4147-A177-3AD203B41FA5}">
                      <a16:colId xmlns:a16="http://schemas.microsoft.com/office/drawing/2014/main" val="20002"/>
                    </a:ext>
                  </a:extLst>
                </a:gridCol>
                <a:gridCol w="1886877">
                  <a:extLst>
                    <a:ext uri="{9D8B030D-6E8A-4147-A177-3AD203B41FA5}">
                      <a16:colId xmlns:a16="http://schemas.microsoft.com/office/drawing/2014/main" val="20003"/>
                    </a:ext>
                  </a:extLst>
                </a:gridCol>
                <a:gridCol w="3077553">
                  <a:extLst>
                    <a:ext uri="{9D8B030D-6E8A-4147-A177-3AD203B41FA5}">
                      <a16:colId xmlns:a16="http://schemas.microsoft.com/office/drawing/2014/main" val="20004"/>
                    </a:ext>
                  </a:extLst>
                </a:gridCol>
              </a:tblGrid>
              <a:tr h="807574">
                <a:tc>
                  <a:txBody>
                    <a:bodyPr/>
                    <a:lstStyle/>
                    <a:p>
                      <a:pPr algn="ctr">
                        <a:buNone/>
                      </a:pPr>
                      <a:r>
                        <a:rPr lang="ru-RU" sz="1000" dirty="0">
                          <a:effectLst/>
                          <a:latin typeface="Liberation Serif" panose="02020603050405020304" pitchFamily="18" charset="0"/>
                          <a:ea typeface="Times New Roman" panose="02020603050405020304" pitchFamily="18" charset="0"/>
                        </a:rPr>
                        <a:t>5</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5</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dirty="0">
                          <a:solidFill>
                            <a:srgbClr val="000000"/>
                          </a:solidFill>
                          <a:effectLst/>
                          <a:latin typeface="Liberation Serif" panose="02020603050405020304" pitchFamily="18" charset="0"/>
                          <a:ea typeface="Times New Roman" panose="02020603050405020304" pitchFamily="18" charset="0"/>
                        </a:rPr>
                        <a:t>Проводить сравнительный анализ сведений о доходах, расходах об имуществе и обязательствах имущественного характера, представленных муниципальными служащими, в целях выявления случаев неполноты и недостоверности таких сведений, установления фактов несоблюдения антикоррупционных стандартов.</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Ежегодно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90170" algn="just">
                        <a:buNone/>
                      </a:pPr>
                      <a:r>
                        <a:rPr lang="ru-RU" sz="1000">
                          <a:effectLst/>
                          <a:latin typeface="Liberation Serif" panose="02020603050405020304" pitchFamily="18" charset="0"/>
                          <a:ea typeface="Times New Roman" panose="02020603050405020304" pitchFamily="18" charset="0"/>
                        </a:rPr>
                        <a:t>        По данным ведущего специалиста по кадрам, 100% муниципальных служащих, в установленный срок представили сведения о доходах, расходах, об имуществе и обязательствах имущественного характера от общего числа муниципальных служащих, представляющих указанные сведения. Поступившие сведения проанализированы, случаев неполноты и недостоверности сведений не выявлено. </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56426">
                <a:tc>
                  <a:txBody>
                    <a:bodyPr/>
                    <a:lstStyle/>
                    <a:p>
                      <a:pPr algn="ctr">
                        <a:buNone/>
                      </a:pPr>
                      <a:r>
                        <a:rPr lang="ru-RU" sz="1000">
                          <a:effectLst/>
                          <a:latin typeface="Liberation Serif" panose="02020603050405020304" pitchFamily="18" charset="0"/>
                          <a:ea typeface="Times New Roman" panose="02020603050405020304" pitchFamily="18" charset="0"/>
                        </a:rPr>
                        <a:t>6</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6</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solidFill>
                            <a:srgbClr val="000000"/>
                          </a:solidFill>
                          <a:effectLst/>
                          <a:latin typeface="Liberation Serif" panose="02020603050405020304" pitchFamily="18" charset="0"/>
                          <a:ea typeface="Times New Roman" panose="02020603050405020304" pitchFamily="18" charset="0"/>
                        </a:rPr>
                        <a:t>Обеспечить соблюдение муниципальными служащими обязанностей, ограничений и запретов, связанных с муниципальной службой, требований к служебному поведению, проводить разъяснительную работу по профилактике коррупции среди муниципальных служащих.</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Ежеквартально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dirty="0">
                          <a:effectLst/>
                          <a:latin typeface="Liberation Serif" panose="02020603050405020304" pitchFamily="18" charset="0"/>
                          <a:ea typeface="Times New Roman" panose="02020603050405020304" pitchFamily="18" charset="0"/>
                        </a:rPr>
                        <a:t>Специалистом по кадрам администрации городского округа проводится разъяснительная работа по профилактике коррупции среди муниципальных служащих. Данный вопрос ежеквартально рассматривается на заседании комиссии по координации работы по противодействию коррупции. </a:t>
                      </a:r>
                      <a:endParaRPr lang="ru-RU" sz="1000" dirty="0">
                        <a:effectLst/>
                        <a:latin typeface="Times New Roman" panose="02020603050405020304" pitchFamily="18" charset="0"/>
                        <a:ea typeface="Times New Roman" panose="02020603050405020304" pitchFamily="18" charset="0"/>
                      </a:endParaRPr>
                    </a:p>
                    <a:p>
                      <a:pPr marL="90170" marR="90170" indent="269875" algn="just">
                        <a:buNone/>
                      </a:pPr>
                      <a:r>
                        <a:rPr lang="ru-RU" sz="1000" dirty="0">
                          <a:effectLst/>
                          <a:latin typeface="Liberation Serif" panose="02020603050405020304" pitchFamily="18" charset="0"/>
                          <a:ea typeface="Times New Roman" panose="02020603050405020304" pitchFamily="18" charset="0"/>
                        </a:rPr>
                        <a:t>В 1 кв. 2023 г. проведена разъяснительная работа по теме «Методические рекомендации по вопросам предоставления сведений о доходах, расходах, об имуществе и обязательствах имущественного характера и заполнения соответствующей формы справки в 2023 году (за отчетный 2022 год)», с оформлением Листа ознакомления.</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dirty="0">
                          <a:effectLst/>
                          <a:latin typeface="Liberation Serif" panose="02020603050405020304" pitchFamily="18" charset="0"/>
                          <a:ea typeface="Times New Roman" panose="02020603050405020304" pitchFamily="18" charset="0"/>
                        </a:rPr>
                        <a:t> В 2 кв. 2023 г. проведена разъяснительная работа по теме «Порядок применения взысканий за несоблюдение муниципальными служащими ограничений и запретов, требований о предотвращении или об урегулировании конфликта интересов и неисполнение обязанностей, установленных в целях противодействия коррупции»  городского округ Верх-Нейвинский » с оформлением Листа ознакомления.</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1403640" y="33120"/>
            <a:ext cx="7354800" cy="633600"/>
          </a:xfrm>
          <a:prstGeom prst="rect">
            <a:avLst/>
          </a:prstGeom>
          <a:noFill/>
          <a:ln w="0">
            <a:noFill/>
          </a:ln>
        </p:spPr>
        <p:txBody>
          <a:bodyPr anchor="ctr">
            <a:normAutofit/>
          </a:bodyPr>
          <a:lstStyle/>
          <a:p>
            <a:pPr algn="ctr">
              <a:lnSpc>
                <a:spcPct val="100000"/>
              </a:lnSpc>
            </a:pPr>
            <a:r>
              <a:rPr lang="ru-RU" sz="3000" b="1" strike="noStrike" spc="-1">
                <a:solidFill>
                  <a:srgbClr val="FFFFFF"/>
                </a:solidFill>
                <a:latin typeface="Arial Black"/>
              </a:rPr>
              <a:t>Выполнение плана мероприятий</a:t>
            </a:r>
            <a:endParaRPr lang="es-ES" sz="3000" b="0" strike="noStrike" spc="-1">
              <a:solidFill>
                <a:srgbClr val="000000"/>
              </a:solidFill>
              <a:latin typeface="Calibri"/>
            </a:endParaRPr>
          </a:p>
        </p:txBody>
      </p:sp>
      <p:sp>
        <p:nvSpPr>
          <p:cNvPr id="197" name="Picture 2"/>
          <p:cNvSpPr/>
          <p:nvPr/>
        </p:nvSpPr>
        <p:spPr>
          <a:xfrm>
            <a:off x="6156000" y="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graphicFrame>
        <p:nvGraphicFramePr>
          <p:cNvPr id="6" name="Таблица 5"/>
          <p:cNvGraphicFramePr>
            <a:graphicFrameLocks noGrp="1"/>
          </p:cNvGraphicFramePr>
          <p:nvPr>
            <p:extLst>
              <p:ext uri="{D42A27DB-BD31-4B8C-83A1-F6EECF244321}">
                <p14:modId xmlns:p14="http://schemas.microsoft.com/office/powerpoint/2010/main" val="1866005837"/>
              </p:ext>
            </p:extLst>
          </p:nvPr>
        </p:nvGraphicFramePr>
        <p:xfrm>
          <a:off x="179512" y="764705"/>
          <a:ext cx="8784977" cy="7724140"/>
        </p:xfrm>
        <a:graphic>
          <a:graphicData uri="http://schemas.openxmlformats.org/drawingml/2006/table">
            <a:tbl>
              <a:tblPr/>
              <a:tblGrid>
                <a:gridCol w="500686">
                  <a:extLst>
                    <a:ext uri="{9D8B030D-6E8A-4147-A177-3AD203B41FA5}">
                      <a16:colId xmlns:a16="http://schemas.microsoft.com/office/drawing/2014/main" val="20000"/>
                    </a:ext>
                  </a:extLst>
                </a:gridCol>
                <a:gridCol w="576250">
                  <a:extLst>
                    <a:ext uri="{9D8B030D-6E8A-4147-A177-3AD203B41FA5}">
                      <a16:colId xmlns:a16="http://schemas.microsoft.com/office/drawing/2014/main" val="20001"/>
                    </a:ext>
                  </a:extLst>
                </a:gridCol>
                <a:gridCol w="2702581">
                  <a:extLst>
                    <a:ext uri="{9D8B030D-6E8A-4147-A177-3AD203B41FA5}">
                      <a16:colId xmlns:a16="http://schemas.microsoft.com/office/drawing/2014/main" val="20002"/>
                    </a:ext>
                  </a:extLst>
                </a:gridCol>
                <a:gridCol w="1902471">
                  <a:extLst>
                    <a:ext uri="{9D8B030D-6E8A-4147-A177-3AD203B41FA5}">
                      <a16:colId xmlns:a16="http://schemas.microsoft.com/office/drawing/2014/main" val="20003"/>
                    </a:ext>
                  </a:extLst>
                </a:gridCol>
                <a:gridCol w="3102989">
                  <a:extLst>
                    <a:ext uri="{9D8B030D-6E8A-4147-A177-3AD203B41FA5}">
                      <a16:colId xmlns:a16="http://schemas.microsoft.com/office/drawing/2014/main" val="20004"/>
                    </a:ext>
                  </a:extLst>
                </a:gridCol>
              </a:tblGrid>
              <a:tr h="1368151">
                <a:tc>
                  <a:txBody>
                    <a:bodyPr/>
                    <a:lstStyle/>
                    <a:p>
                      <a:pPr algn="ctr">
                        <a:buNone/>
                      </a:pPr>
                      <a:r>
                        <a:rPr lang="ru-RU" sz="1000" dirty="0">
                          <a:effectLst/>
                          <a:latin typeface="Liberation Serif" panose="02020603050405020304" pitchFamily="18" charset="0"/>
                          <a:ea typeface="Times New Roman" panose="02020603050405020304" pitchFamily="18" charset="0"/>
                        </a:rPr>
                        <a:t>7</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7</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dirty="0">
                          <a:solidFill>
                            <a:srgbClr val="000000"/>
                          </a:solidFill>
                          <a:effectLst/>
                          <a:latin typeface="Liberation Serif" panose="02020603050405020304" pitchFamily="18" charset="0"/>
                          <a:ea typeface="Times New Roman" panose="02020603050405020304" pitchFamily="18" charset="0"/>
                        </a:rPr>
                        <a:t>Принятие мер по повышению эффективности контроля за соблюдением лицами, замещающими муниципальные должности и должности муниципальной службы в городском округе Верх-Нейвинский, требований законодательства Российской Федерации о противодействии коррупции, касающихся предотвращения и урегулирования конфликта интересов, в том числе за привлечением таких лиц к ответственности в случае их несоблюдения должности муниципальной службы:</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solidFill>
                            <a:srgbClr val="000000"/>
                          </a:solidFill>
                          <a:effectLst/>
                          <a:latin typeface="Liberation Serif" panose="02020603050405020304" pitchFamily="18" charset="0"/>
                          <a:ea typeface="Times New Roman" panose="02020603050405020304" pitchFamily="18" charset="0"/>
                        </a:rPr>
                        <a:t>а) составление таблиц с анкетными данными лиц, входящих в Перечень муниципальных должностей и должностей муниципальной службы городского округа Верх-Нейвинский, замещение которых связано с повышенным коррупционными рисками, их родственников и свойственников в целях предотвращения и урегулирования конфликта интересов;</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solidFill>
                            <a:srgbClr val="000000"/>
                          </a:solidFill>
                          <a:effectLst/>
                          <a:latin typeface="Liberation Serif" panose="02020603050405020304" pitchFamily="18" charset="0"/>
                          <a:ea typeface="Times New Roman" panose="02020603050405020304" pitchFamily="18" charset="0"/>
                        </a:rPr>
                        <a:t>б) представление сотрудником, ответственным за заключение муниципальных контрактов, специалисту по кадрам администрации городского округа Верх-Нейвинский, ответственному за работу по профилактике коррупционных и иных правонарушений, перечня контрагентов, подписавших муниципальные контракты на поставку товаров, работ, услуг для обеспечения муниципальных нужд в городском округе Верх-Нейвинский;</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indent="205105" algn="just">
                        <a:buNone/>
                      </a:pPr>
                      <a:r>
                        <a:rPr lang="ru-RU" sz="1000" dirty="0">
                          <a:solidFill>
                            <a:srgbClr val="000000"/>
                          </a:solidFill>
                          <a:effectLst/>
                          <a:latin typeface="Liberation Serif" panose="02020603050405020304" pitchFamily="18" charset="0"/>
                          <a:ea typeface="Times New Roman" panose="02020603050405020304" pitchFamily="18" charset="0"/>
                        </a:rPr>
                        <a:t>в) обобщение практики правоприменения законодательства Российской Федерации в сфере конфликта интересов.</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Ежегодно до 01 июля в течение 2021-2024 гг.</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Ежеквартально в течение 2021-2024 гг.</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algn="ctr">
                        <a:buNone/>
                      </a:pPr>
                      <a:r>
                        <a:rPr lang="ru-RU" sz="1000" dirty="0">
                          <a:effectLst/>
                          <a:latin typeface="Liberation Serif" panose="02020603050405020304" pitchFamily="18" charset="0"/>
                          <a:ea typeface="Times New Roman" panose="02020603050405020304" pitchFamily="18" charset="0"/>
                        </a:rPr>
                        <a:t>Ежегодно до 1 марта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а) на 01.07.2023 года обеспечена актуализация таблицы с анкетными данными лиц, входящих в Перечень муниципальных должностей и должностей муниципальной службы городского округа Верх-Нейвинский, замещение которых связано с повышенными коррупционными рисками, их родственников и свойственников, составленной в целях предотвращения и урегулирования конфликта интересов;</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б) ежеквартально контрактным управляющим до специалиста по кадрам администрации городского округа Верх-Нейвинский доводится перечень контрагентов, подписавших муниципальные контракты на поставку товаров, работ, услуг для обеспечения муниципальных нужд. </a:t>
                      </a:r>
                      <a:endParaRPr lang="ru-RU" sz="1000" dirty="0">
                        <a:effectLst/>
                        <a:latin typeface="Times New Roman" panose="02020603050405020304" pitchFamily="18" charset="0"/>
                        <a:ea typeface="Times New Roman" panose="02020603050405020304" pitchFamily="18" charset="0"/>
                      </a:endParaRPr>
                    </a:p>
                    <a:p>
                      <a:pPr marL="90170" marR="90170" indent="269875" algn="just">
                        <a:buNone/>
                      </a:pPr>
                      <a:r>
                        <a:rPr lang="ru-RU" sz="1000" dirty="0">
                          <a:effectLst/>
                          <a:latin typeface="Liberation Serif" panose="02020603050405020304" pitchFamily="18" charset="0"/>
                          <a:ea typeface="Times New Roman" panose="02020603050405020304" pitchFamily="18" charset="0"/>
                        </a:rPr>
                        <a:t>За первое полугодие 2023 года заключено -2 контракта.</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R="90170"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в) за текущий период 2021 года   практика правоприменения законодательства Российской Федерации в сфере конфликтов интересов на территории городского округа Верх-Нейвинский отсутствует.</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 name="Рисунок 1"/>
          <p:cNvPicPr/>
          <p:nvPr/>
        </p:nvPicPr>
        <p:blipFill>
          <a:blip r:embed="rId2" cstate="print"/>
          <a:stretch/>
        </p:blipFill>
        <p:spPr>
          <a:xfrm>
            <a:off x="1604880" y="-140040"/>
            <a:ext cx="7358040" cy="633600"/>
          </a:xfrm>
          <a:prstGeom prst="rect">
            <a:avLst/>
          </a:prstGeom>
          <a:ln w="0">
            <a:noFill/>
          </a:ln>
        </p:spPr>
      </p:pic>
      <p:sp>
        <p:nvSpPr>
          <p:cNvPr id="205" name="Picture 2"/>
          <p:cNvSpPr/>
          <p:nvPr/>
        </p:nvSpPr>
        <p:spPr>
          <a:xfrm>
            <a:off x="6732360" y="-171360"/>
            <a:ext cx="2230920" cy="1784880"/>
          </a:xfrm>
          <a:prstGeom prst="ellipse">
            <a:avLst/>
          </a:prstGeom>
          <a:blipFill rotWithShape="0">
            <a:blip r:embed="rId3" cstate="print"/>
            <a:srcRect/>
            <a:stretch/>
          </a:blipFill>
          <a:ln w="0">
            <a:noFill/>
          </a:ln>
          <a:effectLst>
            <a:softEdge rad="635040"/>
          </a:effectLst>
        </p:spPr>
        <p:style>
          <a:lnRef idx="0">
            <a:scrgbClr r="0" g="0" b="0"/>
          </a:lnRef>
          <a:fillRef idx="0">
            <a:scrgbClr r="0" g="0" b="0"/>
          </a:fillRef>
          <a:effectRef idx="0">
            <a:scrgbClr r="0" g="0" b="0"/>
          </a:effectRef>
          <a:fontRef idx="minor"/>
        </p:style>
      </p:sp>
      <p:graphicFrame>
        <p:nvGraphicFramePr>
          <p:cNvPr id="5" name="Таблица 4"/>
          <p:cNvGraphicFramePr>
            <a:graphicFrameLocks noGrp="1"/>
          </p:cNvGraphicFramePr>
          <p:nvPr>
            <p:extLst>
              <p:ext uri="{D42A27DB-BD31-4B8C-83A1-F6EECF244321}">
                <p14:modId xmlns:p14="http://schemas.microsoft.com/office/powerpoint/2010/main" val="752763628"/>
              </p:ext>
            </p:extLst>
          </p:nvPr>
        </p:nvGraphicFramePr>
        <p:xfrm>
          <a:off x="107504" y="548680"/>
          <a:ext cx="8712969" cy="5782394"/>
        </p:xfrm>
        <a:graphic>
          <a:graphicData uri="http://schemas.openxmlformats.org/drawingml/2006/table">
            <a:tbl>
              <a:tblPr/>
              <a:tblGrid>
                <a:gridCol w="400693">
                  <a:extLst>
                    <a:ext uri="{9D8B030D-6E8A-4147-A177-3AD203B41FA5}">
                      <a16:colId xmlns:a16="http://schemas.microsoft.com/office/drawing/2014/main" val="20000"/>
                    </a:ext>
                  </a:extLst>
                </a:gridCol>
                <a:gridCol w="461165">
                  <a:extLst>
                    <a:ext uri="{9D8B030D-6E8A-4147-A177-3AD203B41FA5}">
                      <a16:colId xmlns:a16="http://schemas.microsoft.com/office/drawing/2014/main" val="20001"/>
                    </a:ext>
                  </a:extLst>
                </a:gridCol>
                <a:gridCol w="2162842">
                  <a:extLst>
                    <a:ext uri="{9D8B030D-6E8A-4147-A177-3AD203B41FA5}">
                      <a16:colId xmlns:a16="http://schemas.microsoft.com/office/drawing/2014/main" val="20002"/>
                    </a:ext>
                  </a:extLst>
                </a:gridCol>
                <a:gridCol w="1522523">
                  <a:extLst>
                    <a:ext uri="{9D8B030D-6E8A-4147-A177-3AD203B41FA5}">
                      <a16:colId xmlns:a16="http://schemas.microsoft.com/office/drawing/2014/main" val="20003"/>
                    </a:ext>
                  </a:extLst>
                </a:gridCol>
                <a:gridCol w="2483284">
                  <a:extLst>
                    <a:ext uri="{9D8B030D-6E8A-4147-A177-3AD203B41FA5}">
                      <a16:colId xmlns:a16="http://schemas.microsoft.com/office/drawing/2014/main" val="20004"/>
                    </a:ext>
                  </a:extLst>
                </a:gridCol>
                <a:gridCol w="1682462">
                  <a:extLst>
                    <a:ext uri="{9D8B030D-6E8A-4147-A177-3AD203B41FA5}">
                      <a16:colId xmlns:a16="http://schemas.microsoft.com/office/drawing/2014/main" val="20005"/>
                    </a:ext>
                  </a:extLst>
                </a:gridCol>
              </a:tblGrid>
              <a:tr h="3096344">
                <a:tc>
                  <a:txBody>
                    <a:bodyPr/>
                    <a:lstStyle/>
                    <a:p>
                      <a:pPr algn="ctr">
                        <a:buNone/>
                      </a:pPr>
                      <a:r>
                        <a:rPr lang="ru-RU" sz="1000" dirty="0">
                          <a:effectLst/>
                          <a:latin typeface="Liberation Serif" panose="02020603050405020304" pitchFamily="18" charset="0"/>
                          <a:ea typeface="Times New Roman" panose="02020603050405020304" pitchFamily="18" charset="0"/>
                        </a:rPr>
                        <a:t>8</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8</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Заслушивать на заседаниях комиссии по координации работы по противодействию коррупции на территории городского округа Верх-Нейвинский руководителей муниципальных организаций по вопросу организации работы по предупреждению коррупции.</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Ежеквартально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algn="just">
                        <a:buNone/>
                      </a:pPr>
                      <a:r>
                        <a:rPr lang="ru-RU" sz="1000" dirty="0">
                          <a:effectLst/>
                          <a:latin typeface="Liberation Serif" panose="02020603050405020304" pitchFamily="18" charset="0"/>
                          <a:ea typeface="Times New Roman" panose="02020603050405020304" pitchFamily="18" charset="0"/>
                        </a:rPr>
                        <a:t>      Ежеквартально на заседаниях комиссии по координации работы по противодействию коррупции на территории городского округа Верх-Нейвинский проводится заслушивание руководителей муниципальных учреждений по проведению работы, направленной на противодействие коррупции.</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a:t>
                      </a:r>
                      <a:r>
                        <a:rPr lang="ru-RU" sz="1000" u="sng" dirty="0">
                          <a:effectLst/>
                          <a:latin typeface="Liberation Serif" panose="02020603050405020304" pitchFamily="18" charset="0"/>
                          <a:ea typeface="Times New Roman" panose="02020603050405020304" pitchFamily="18" charset="0"/>
                        </a:rPr>
                        <a:t>В 1 полугодии </a:t>
                      </a:r>
                      <a:r>
                        <a:rPr lang="ru-RU" sz="1000" dirty="0">
                          <a:effectLst/>
                          <a:latin typeface="Liberation Serif" panose="02020603050405020304" pitchFamily="18" charset="0"/>
                          <a:ea typeface="Times New Roman" panose="02020603050405020304" pitchFamily="18" charset="0"/>
                        </a:rPr>
                        <a:t>текущего года заслушаны:</a:t>
                      </a:r>
                      <a:endParaRPr lang="ru-RU" sz="1000" dirty="0">
                        <a:effectLst/>
                        <a:latin typeface="Times New Roman" panose="02020603050405020304" pitchFamily="18" charset="0"/>
                        <a:ea typeface="Times New Roman" panose="02020603050405020304" pitchFamily="18" charset="0"/>
                      </a:endParaRPr>
                    </a:p>
                    <a:p>
                      <a:pPr marL="90170" marR="90170" algn="just">
                        <a:buNone/>
                      </a:pPr>
                      <a:r>
                        <a:rPr lang="ru-RU" sz="1000" dirty="0">
                          <a:effectLst/>
                          <a:latin typeface="Liberation Serif" panose="02020603050405020304" pitchFamily="18" charset="0"/>
                          <a:ea typeface="Times New Roman" panose="02020603050405020304" pitchFamily="18" charset="0"/>
                        </a:rPr>
                        <a:t>   - директор МАУ ДО «ДЮСШ им. В. Зимина» </a:t>
                      </a:r>
                      <a:r>
                        <a:rPr lang="ru-RU" sz="1000" dirty="0" err="1">
                          <a:effectLst/>
                          <a:latin typeface="Liberation Serif" panose="02020603050405020304" pitchFamily="18" charset="0"/>
                          <a:ea typeface="Times New Roman" panose="02020603050405020304" pitchFamily="18" charset="0"/>
                        </a:rPr>
                        <a:t>Хазиев</a:t>
                      </a:r>
                      <a:r>
                        <a:rPr lang="ru-RU" sz="1000" dirty="0">
                          <a:effectLst/>
                          <a:latin typeface="Liberation Serif" panose="02020603050405020304" pitchFamily="18" charset="0"/>
                          <a:ea typeface="Times New Roman" panose="02020603050405020304" pitchFamily="18" charset="0"/>
                        </a:rPr>
                        <a:t> Г.М.</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u="sng" dirty="0">
                          <a:effectLst/>
                          <a:latin typeface="Liberation Serif" panose="02020603050405020304" pitchFamily="18" charset="0"/>
                          <a:ea typeface="Times New Roman" panose="02020603050405020304" pitchFamily="18" charset="0"/>
                        </a:rPr>
                        <a:t>-</a:t>
                      </a:r>
                      <a:r>
                        <a:rPr lang="ru-RU" sz="1000" dirty="0">
                          <a:effectLst/>
                          <a:latin typeface="Liberation Serif" panose="02020603050405020304" pitchFamily="18" charset="0"/>
                          <a:ea typeface="Times New Roman" panose="02020603050405020304" pitchFamily="18" charset="0"/>
                        </a:rPr>
                        <a:t>директор МАУ ДО «ДШИ» Епифанова О.П.;</a:t>
                      </a:r>
                      <a:endParaRPr lang="ru-RU" sz="1000" dirty="0">
                        <a:effectLst/>
                        <a:latin typeface="Times New Roman" panose="02020603050405020304" pitchFamily="18" charset="0"/>
                        <a:ea typeface="Times New Roman" panose="02020603050405020304" pitchFamily="18" charset="0"/>
                      </a:endParaRPr>
                    </a:p>
                    <a:p>
                      <a:pPr marL="90170" marR="90170" indent="179705" algn="just">
                        <a:buNone/>
                      </a:pPr>
                      <a:r>
                        <a:rPr lang="ru-RU" sz="1000" dirty="0">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82451">
                <a:tc>
                  <a:txBody>
                    <a:bodyPr/>
                    <a:lstStyle/>
                    <a:p>
                      <a:pPr algn="ctr">
                        <a:buNone/>
                      </a:pPr>
                      <a:r>
                        <a:rPr lang="ru-RU" sz="1000">
                          <a:effectLst/>
                          <a:latin typeface="Liberation Serif" panose="02020603050405020304" pitchFamily="18" charset="0"/>
                          <a:ea typeface="Times New Roman" panose="02020603050405020304" pitchFamily="18" charset="0"/>
                        </a:rPr>
                        <a:t>9</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9</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Публиковать в газете «Верх-Нейвинский вестник» информационные материалы антикоррупционной направленности.</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Ежеквартально в течение 2021-2024 гг.</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80340" indent="179705" algn="just">
                        <a:buNone/>
                      </a:pPr>
                      <a:r>
                        <a:rPr lang="ru-RU" sz="1000" dirty="0">
                          <a:effectLst/>
                          <a:latin typeface="Liberation Serif" panose="02020603050405020304" pitchFamily="18" charset="0"/>
                          <a:ea typeface="Times New Roman" panose="02020603050405020304" pitchFamily="18" charset="0"/>
                        </a:rPr>
                        <a:t>В газете «Верх-Нейвинский вестник» ежеквартально публикуются материалы антикоррупционной направленности.</a:t>
                      </a:r>
                      <a:endParaRPr lang="ru-RU" sz="1000" dirty="0">
                        <a:effectLst/>
                        <a:latin typeface="Times New Roman" panose="02020603050405020304" pitchFamily="18" charset="0"/>
                        <a:ea typeface="Times New Roman" panose="02020603050405020304" pitchFamily="18" charset="0"/>
                      </a:endParaRPr>
                    </a:p>
                    <a:p>
                      <a:pPr marL="90170" marR="180340" indent="179705" algn="just">
                        <a:buNone/>
                      </a:pPr>
                      <a:r>
                        <a:rPr lang="ru-RU" sz="1000" dirty="0">
                          <a:solidFill>
                            <a:srgbClr val="000000"/>
                          </a:solidFill>
                          <a:effectLst/>
                          <a:latin typeface="Liberation Serif" panose="02020603050405020304" pitchFamily="18" charset="0"/>
                          <a:ea typeface="Times New Roman" panose="02020603050405020304" pitchFamily="18" charset="0"/>
                        </a:rPr>
                        <a:t>В газете «Верх-Нейвинский вестник» ежеквартально публикуются материалы антикоррупционной направленности.</a:t>
                      </a:r>
                      <a:r>
                        <a:rPr lang="ru-RU" sz="1000" u="sng" dirty="0">
                          <a:solidFill>
                            <a:srgbClr val="000000"/>
                          </a:solidFill>
                          <a:effectLst/>
                          <a:latin typeface="Liberation Serif" panose="02020603050405020304" pitchFamily="18" charset="0"/>
                          <a:ea typeface="Times New Roman" panose="02020603050405020304" pitchFamily="18" charset="0"/>
                        </a:rPr>
                        <a:t> </a:t>
                      </a:r>
                      <a:endParaRPr lang="ru-RU" sz="1000" dirty="0">
                        <a:effectLst/>
                        <a:latin typeface="Times New Roman" panose="02020603050405020304" pitchFamily="18" charset="0"/>
                        <a:ea typeface="Times New Roman" panose="02020603050405020304" pitchFamily="18" charset="0"/>
                      </a:endParaRPr>
                    </a:p>
                    <a:p>
                      <a:pPr marL="90170" marR="180340" indent="179705" algn="just">
                        <a:buNone/>
                      </a:pPr>
                      <a:r>
                        <a:rPr lang="ru-RU" sz="1000" u="sng" dirty="0">
                          <a:solidFill>
                            <a:srgbClr val="000000"/>
                          </a:solidFill>
                          <a:effectLst/>
                          <a:latin typeface="Liberation Serif" panose="02020603050405020304" pitchFamily="18" charset="0"/>
                          <a:ea typeface="Times New Roman" panose="02020603050405020304" pitchFamily="18" charset="0"/>
                        </a:rPr>
                        <a:t>В 1 квартале 2023 года</a:t>
                      </a:r>
                      <a:r>
                        <a:rPr lang="ru-RU" sz="1000" dirty="0">
                          <a:solidFill>
                            <a:srgbClr val="000000"/>
                          </a:solidFill>
                          <a:effectLst/>
                          <a:latin typeface="Liberation Serif" panose="02020603050405020304" pitchFamily="18" charset="0"/>
                          <a:ea typeface="Times New Roman" panose="02020603050405020304" pitchFamily="18" charset="0"/>
                        </a:rPr>
                        <a:t> опубликована статья по вопросам противодействия коррупции «Декларационная кампания - 2023».</a:t>
                      </a:r>
                      <a:endParaRPr lang="ru-RU" sz="1000" dirty="0">
                        <a:effectLst/>
                        <a:latin typeface="Times New Roman" panose="02020603050405020304" pitchFamily="18" charset="0"/>
                        <a:ea typeface="Times New Roman" panose="02020603050405020304" pitchFamily="18" charset="0"/>
                      </a:endParaRPr>
                    </a:p>
                    <a:p>
                      <a:pPr marL="90170" marR="180340" indent="179705" algn="just">
                        <a:buNone/>
                      </a:pPr>
                      <a:r>
                        <a:rPr lang="ru-RU" sz="1000" dirty="0">
                          <a:solidFill>
                            <a:srgbClr val="000000"/>
                          </a:solidFill>
                          <a:effectLst/>
                          <a:latin typeface="Liberation Serif" panose="02020603050405020304" pitchFamily="18" charset="0"/>
                          <a:ea typeface="PT Astra Serif"/>
                        </a:rPr>
                        <a:t>      </a:t>
                      </a:r>
                      <a:r>
                        <a:rPr lang="ru-RU" sz="1000" u="sng" dirty="0">
                          <a:solidFill>
                            <a:srgbClr val="000000"/>
                          </a:solidFill>
                          <a:effectLst/>
                          <a:latin typeface="Liberation Serif" panose="02020603050405020304" pitchFamily="18" charset="0"/>
                          <a:ea typeface="PT Astra Serif"/>
                        </a:rPr>
                        <a:t>Во 2 квартале 2023 года</a:t>
                      </a:r>
                      <a:r>
                        <a:rPr lang="ru-RU" sz="1000" dirty="0">
                          <a:solidFill>
                            <a:srgbClr val="000000"/>
                          </a:solidFill>
                          <a:effectLst/>
                          <a:latin typeface="Liberation Serif" panose="02020603050405020304" pitchFamily="18" charset="0"/>
                          <a:ea typeface="PT Astra Serif"/>
                        </a:rPr>
                        <a:t> опубликована статья по вопросам противодействия коррупции «Ответственность за совершение коррупционных правонарушений»</a:t>
                      </a:r>
                      <a:r>
                        <a:rPr lang="ru-RU" sz="1000" dirty="0">
                          <a:effectLst/>
                          <a:latin typeface="Liberation Serif" panose="02020603050405020304" pitchFamily="18" charset="0"/>
                          <a:ea typeface="Times New Roman" panose="02020603050405020304" pitchFamily="18" charset="0"/>
                        </a:rPr>
                        <a:t>.</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Picture 2"/>
          <p:cNvSpPr/>
          <p:nvPr/>
        </p:nvSpPr>
        <p:spPr>
          <a:xfrm>
            <a:off x="6660360" y="-141840"/>
            <a:ext cx="2230920" cy="1784880"/>
          </a:xfrm>
          <a:prstGeom prst="ellipse">
            <a:avLst/>
          </a:prstGeom>
          <a:blipFill rotWithShape="0">
            <a:blip r:embed="rId2" cstate="print"/>
            <a:srcRect/>
            <a:stretch/>
          </a:blipFill>
          <a:ln w="0">
            <a:noFill/>
          </a:ln>
          <a:effectLst>
            <a:softEdge rad="635040"/>
          </a:effectLst>
        </p:spPr>
        <p:style>
          <a:lnRef idx="0">
            <a:scrgbClr r="0" g="0" b="0"/>
          </a:lnRef>
          <a:fillRef idx="0">
            <a:scrgbClr r="0" g="0" b="0"/>
          </a:fillRef>
          <a:effectRef idx="0">
            <a:scrgbClr r="0" g="0" b="0"/>
          </a:effectRef>
          <a:fontRef idx="minor"/>
        </p:style>
      </p:sp>
      <p:sp>
        <p:nvSpPr>
          <p:cNvPr id="208" name="PlaceHolder 1"/>
          <p:cNvSpPr>
            <a:spLocks noGrp="1"/>
          </p:cNvSpPr>
          <p:nvPr>
            <p:ph type="title"/>
          </p:nvPr>
        </p:nvSpPr>
        <p:spPr>
          <a:xfrm>
            <a:off x="1619640" y="0"/>
            <a:ext cx="7356240" cy="634680"/>
          </a:xfrm>
          <a:prstGeom prst="rect">
            <a:avLst/>
          </a:prstGeom>
          <a:noFill/>
          <a:ln w="0">
            <a:noFill/>
          </a:ln>
        </p:spPr>
        <p:txBody>
          <a:bodyPr anchor="ctr">
            <a:normAutofit/>
          </a:bodyPr>
          <a:lstStyle/>
          <a:p>
            <a:pPr algn="ctr">
              <a:lnSpc>
                <a:spcPct val="100000"/>
              </a:lnSpc>
            </a:pPr>
            <a:r>
              <a:rPr lang="ru-RU" sz="3000" b="1" strike="noStrike" spc="-1" dirty="0">
                <a:solidFill>
                  <a:srgbClr val="FFFFFF"/>
                </a:solidFill>
                <a:latin typeface="Arial Black"/>
              </a:rPr>
              <a:t>Выполнение плана мероприятий</a:t>
            </a:r>
            <a:endParaRPr lang="es-ES" sz="3000" b="0" strike="noStrike" spc="-1" dirty="0">
              <a:solidFill>
                <a:srgbClr val="000000"/>
              </a:solidFill>
              <a:latin typeface="Calibri"/>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08102439"/>
              </p:ext>
            </p:extLst>
          </p:nvPr>
        </p:nvGraphicFramePr>
        <p:xfrm>
          <a:off x="251520" y="620688"/>
          <a:ext cx="8640960" cy="6399530"/>
        </p:xfrm>
        <a:graphic>
          <a:graphicData uri="http://schemas.openxmlformats.org/drawingml/2006/table">
            <a:tbl>
              <a:tblPr/>
              <a:tblGrid>
                <a:gridCol w="397383">
                  <a:extLst>
                    <a:ext uri="{9D8B030D-6E8A-4147-A177-3AD203B41FA5}">
                      <a16:colId xmlns:a16="http://schemas.microsoft.com/office/drawing/2014/main" val="20000"/>
                    </a:ext>
                  </a:extLst>
                </a:gridCol>
                <a:gridCol w="457355">
                  <a:extLst>
                    <a:ext uri="{9D8B030D-6E8A-4147-A177-3AD203B41FA5}">
                      <a16:colId xmlns:a16="http://schemas.microsoft.com/office/drawing/2014/main" val="20001"/>
                    </a:ext>
                  </a:extLst>
                </a:gridCol>
                <a:gridCol w="2144966">
                  <a:extLst>
                    <a:ext uri="{9D8B030D-6E8A-4147-A177-3AD203B41FA5}">
                      <a16:colId xmlns:a16="http://schemas.microsoft.com/office/drawing/2014/main" val="20002"/>
                    </a:ext>
                  </a:extLst>
                </a:gridCol>
                <a:gridCol w="1509939">
                  <a:extLst>
                    <a:ext uri="{9D8B030D-6E8A-4147-A177-3AD203B41FA5}">
                      <a16:colId xmlns:a16="http://schemas.microsoft.com/office/drawing/2014/main" val="20003"/>
                    </a:ext>
                  </a:extLst>
                </a:gridCol>
                <a:gridCol w="2462760">
                  <a:extLst>
                    <a:ext uri="{9D8B030D-6E8A-4147-A177-3AD203B41FA5}">
                      <a16:colId xmlns:a16="http://schemas.microsoft.com/office/drawing/2014/main" val="20004"/>
                    </a:ext>
                  </a:extLst>
                </a:gridCol>
                <a:gridCol w="1668557">
                  <a:extLst>
                    <a:ext uri="{9D8B030D-6E8A-4147-A177-3AD203B41FA5}">
                      <a16:colId xmlns:a16="http://schemas.microsoft.com/office/drawing/2014/main" val="20005"/>
                    </a:ext>
                  </a:extLst>
                </a:gridCol>
              </a:tblGrid>
              <a:tr h="1275516">
                <a:tc>
                  <a:txBody>
                    <a:bodyPr/>
                    <a:lstStyle/>
                    <a:p>
                      <a:pPr algn="ctr">
                        <a:buNone/>
                      </a:pPr>
                      <a:r>
                        <a:rPr lang="ru-RU" sz="1000" dirty="0">
                          <a:effectLst/>
                          <a:latin typeface="Liberation Serif" panose="02020603050405020304" pitchFamily="18" charset="0"/>
                          <a:ea typeface="Times New Roman" panose="02020603050405020304" pitchFamily="18" charset="0"/>
                        </a:rPr>
                        <a:t>10</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10</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dirty="0">
                          <a:effectLst/>
                          <a:latin typeface="Liberation Serif" panose="02020603050405020304" pitchFamily="18" charset="0"/>
                          <a:ea typeface="Times New Roman" panose="02020603050405020304" pitchFamily="18" charset="0"/>
                        </a:rPr>
                        <a:t>Обеспечить работу «телефона доверия» в администрации городского округа Верх-Нейвинский для фиксирования обращений граждан по вопросам коррумпированности муниципальных служащих и руководителей муниципальных учреждений.</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dirty="0">
                          <a:effectLst/>
                          <a:latin typeface="Liberation Serif" panose="02020603050405020304" pitchFamily="18" charset="0"/>
                          <a:ea typeface="Times New Roman" panose="02020603050405020304" pitchFamily="18" charset="0"/>
                        </a:rPr>
                        <a:t>На постоянной основе в течение 2021-2024 гг.</a:t>
                      </a:r>
                      <a:endParaRPr lang="ru-RU" sz="1000" dirty="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79705" indent="269875" algn="just">
                        <a:buNone/>
                      </a:pPr>
                      <a:r>
                        <a:rPr lang="ru-RU" sz="1000" dirty="0">
                          <a:effectLst/>
                          <a:latin typeface="Liberation Serif" panose="02020603050405020304" pitchFamily="18" charset="0"/>
                          <a:ea typeface="Times New Roman" panose="02020603050405020304" pitchFamily="18" charset="0"/>
                        </a:rPr>
                        <a:t>С целью обнаружения фактов коррумпированности муниципальных служащих и руководителей муниципальных учреждений в администрации городского округа Верх-Нейвинский обеспечена работа «телефона доверия» 5-51-75 (с 8.30 до 13.00 и с 13.48 ч.  до 17.00 ч., кроме выходных и праздничных дней).</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09995">
                <a:tc>
                  <a:txBody>
                    <a:bodyPr/>
                    <a:lstStyle/>
                    <a:p>
                      <a:pPr algn="ctr">
                        <a:buNone/>
                      </a:pPr>
                      <a:r>
                        <a:rPr lang="ru-RU" sz="1000">
                          <a:effectLst/>
                          <a:latin typeface="Liberation Serif" panose="02020603050405020304" pitchFamily="18" charset="0"/>
                          <a:ea typeface="Times New Roman" panose="02020603050405020304" pitchFamily="18" charset="0"/>
                        </a:rPr>
                        <a:t>11</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11</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Размещать в разделе, посвященном вопросам противодействия коррупции, официального сайта администрации городского округа Верх-Нейвинский, отчет о результатах выполнения Плана мероприятий по противодействию коррупции в городском округе Верх-Нейвинский </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Один раз в полугодие,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до 1 августа отчетного года</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и до 1 февраля года, следующего за отчетным</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79705" indent="269875" algn="just">
                        <a:buNone/>
                      </a:pPr>
                      <a:r>
                        <a:rPr lang="ru-RU" sz="1000" dirty="0">
                          <a:effectLst/>
                          <a:latin typeface="Liberation Serif" panose="02020603050405020304" pitchFamily="18" charset="0"/>
                          <a:ea typeface="Times New Roman" panose="02020603050405020304" pitchFamily="18" charset="0"/>
                        </a:rPr>
                        <a:t>В подразделе «План мероприятий по противодействию коррупции» раздела «Противодействие коррупции» на официальном сайте городского округа Верх-Нейвинский, </a:t>
                      </a:r>
                      <a:r>
                        <a:rPr lang="ru-RU" sz="1000" u="sng" dirty="0">
                          <a:effectLst/>
                          <a:latin typeface="Liberation Serif" panose="02020603050405020304" pitchFamily="18" charset="0"/>
                          <a:ea typeface="Times New Roman" panose="02020603050405020304" pitchFamily="18" charset="0"/>
                        </a:rPr>
                        <a:t>ежеквартально</a:t>
                      </a:r>
                      <a:r>
                        <a:rPr lang="ru-RU" sz="1000" dirty="0">
                          <a:effectLst/>
                          <a:latin typeface="Liberation Serif" panose="02020603050405020304" pitchFamily="18" charset="0"/>
                          <a:ea typeface="Times New Roman" panose="02020603050405020304" pitchFamily="18" charset="0"/>
                        </a:rPr>
                        <a:t> размещается отчет о результатах выполнения Плана мероприятий по противодействию коррупции в городском округе Верх-Нейвинский (нарастающим итогом с начала года). Ссылка на размещение отчетов: </a:t>
                      </a:r>
                      <a:r>
                        <a:rPr lang="ru-RU" sz="1000" u="sng" dirty="0">
                          <a:solidFill>
                            <a:srgbClr val="0000FF"/>
                          </a:solidFill>
                          <a:effectLst/>
                          <a:latin typeface="Liberation Serif" panose="02020603050405020304" pitchFamily="18" charset="0"/>
                          <a:ea typeface="Times New Roman" panose="02020603050405020304" pitchFamily="18" charset="0"/>
                          <a:hlinkClick r:id="rId3"/>
                        </a:rPr>
                        <a:t>https://vneyvinsk.midural.ru/article/show/id/10025</a:t>
                      </a:r>
                      <a:r>
                        <a:rPr lang="ru-RU" sz="1000" dirty="0">
                          <a:effectLst/>
                          <a:latin typeface="Liberation Serif" panose="02020603050405020304" pitchFamily="18" charset="0"/>
                          <a:ea typeface="Times New Roman" panose="02020603050405020304" pitchFamily="18" charset="0"/>
                        </a:rPr>
                        <a:t>.</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75129">
                <a:tc>
                  <a:txBody>
                    <a:bodyPr/>
                    <a:lstStyle/>
                    <a:p>
                      <a:pPr algn="ctr">
                        <a:buNone/>
                      </a:pPr>
                      <a:r>
                        <a:rPr lang="ru-RU" sz="1000">
                          <a:effectLst/>
                          <a:latin typeface="Liberation Serif" panose="02020603050405020304" pitchFamily="18" charset="0"/>
                          <a:ea typeface="Times New Roman" panose="02020603050405020304" pitchFamily="18" charset="0"/>
                        </a:rPr>
                        <a:t>12</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12</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5105" algn="just">
                        <a:buNone/>
                      </a:pPr>
                      <a:r>
                        <a:rPr lang="ru-RU" sz="1000">
                          <a:effectLst/>
                          <a:latin typeface="Liberation Serif" panose="02020603050405020304" pitchFamily="18" charset="0"/>
                          <a:ea typeface="Times New Roman" panose="02020603050405020304" pitchFamily="18" charset="0"/>
                        </a:rPr>
                        <a:t>Обеспечить мониторинг наполняемости разделов, посвященных вопросам противодействия коррупции, на официальном сайте администрации городского округа Верх-Нейвинский, в соответствии с методическими рекомендациями по размещению и наполнению подразделов официальных сайтов государственных органов Свердловской области и органов местного самоуправления муниципальных образований, расположенных на территории Свердловской области, по вопросам противодействия коррупции</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ru-RU" sz="1000">
                          <a:effectLst/>
                          <a:latin typeface="Liberation Serif" panose="02020603050405020304" pitchFamily="18" charset="0"/>
                          <a:ea typeface="Times New Roman" panose="02020603050405020304" pitchFamily="18" charset="0"/>
                        </a:rPr>
                        <a:t>Один раз в полугодие,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до 1 июня отчетного года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 </a:t>
                      </a:r>
                      <a:endParaRPr lang="ru-RU" sz="1000">
                        <a:effectLst/>
                        <a:latin typeface="Times New Roman" panose="02020603050405020304" pitchFamily="18" charset="0"/>
                        <a:ea typeface="Times New Roman" panose="02020603050405020304" pitchFamily="18" charset="0"/>
                      </a:endParaRPr>
                    </a:p>
                    <a:p>
                      <a:pPr algn="ctr">
                        <a:buNone/>
                      </a:pPr>
                      <a:r>
                        <a:rPr lang="ru-RU" sz="1000">
                          <a:effectLst/>
                          <a:latin typeface="Liberation Serif" panose="02020603050405020304" pitchFamily="18" charset="0"/>
                          <a:ea typeface="Times New Roman" panose="02020603050405020304" pitchFamily="18" charset="0"/>
                        </a:rPr>
                        <a:t>и до 1 декабря отчетного года</a:t>
                      </a:r>
                      <a:endParaRPr lang="ru-RU" sz="1000">
                        <a:effectLst/>
                        <a:latin typeface="Times New Roman" panose="02020603050405020304" pitchFamily="18" charset="0"/>
                        <a:ea typeface="Times New Roman" panose="02020603050405020304" pitchFamily="18" charset="0"/>
                      </a:endParaRPr>
                    </a:p>
                  </a:txBody>
                  <a:tcPr marL="64770" marR="39370" marT="393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79705" indent="269875" algn="just">
                        <a:buNone/>
                      </a:pPr>
                      <a:r>
                        <a:rPr lang="ru-RU" sz="1000">
                          <a:effectLst/>
                          <a:latin typeface="Liberation Serif" panose="02020603050405020304" pitchFamily="18" charset="0"/>
                          <a:ea typeface="Times New Roman" panose="02020603050405020304" pitchFamily="18" charset="0"/>
                        </a:rPr>
                        <a:t>Для информирования населения по вопросам принятия мер по противодействию коррупции на территории городского округа Верх-Нейвинский и по вопросам антикоррупционного просвещения граждан, в сети интернет используется официальный сайт администрации городского округа (vneyvinsk.midural.ru).                 </a:t>
                      </a:r>
                      <a:endParaRPr lang="ru-RU" sz="1000">
                        <a:effectLst/>
                        <a:latin typeface="Times New Roman" panose="02020603050405020304" pitchFamily="18" charset="0"/>
                        <a:ea typeface="Times New Roman" panose="02020603050405020304" pitchFamily="18" charset="0"/>
                      </a:endParaRPr>
                    </a:p>
                    <a:p>
                      <a:pPr marL="90170" marR="179705" indent="269875" algn="just">
                        <a:buNone/>
                      </a:pPr>
                      <a:r>
                        <a:rPr lang="ru-RU" sz="1000">
                          <a:effectLst/>
                          <a:latin typeface="Liberation Serif" panose="02020603050405020304" pitchFamily="18" charset="0"/>
                          <a:ea typeface="Times New Roman" panose="02020603050405020304" pitchFamily="18" charset="0"/>
                        </a:rPr>
                        <a:t>Информация на сайте пополняется ежеквартально в разделе «Противодействие коррупции», и в разделе «Обращения граждан»</a:t>
                      </a:r>
                      <a:endParaRPr lang="ru-RU" sz="100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90170" indent="179705" algn="just">
                        <a:buNone/>
                      </a:pPr>
                      <a:r>
                        <a:rPr lang="ru-RU" sz="1000" dirty="0">
                          <a:effectLst/>
                          <a:latin typeface="Liberation Serif" panose="02020603050405020304" pitchFamily="18" charset="0"/>
                          <a:ea typeface="Times New Roman" panose="02020603050405020304" pitchFamily="18" charset="0"/>
                        </a:rPr>
                        <a:t>Выполнено в полном объеме в установленные сроки</a:t>
                      </a:r>
                      <a:endParaRPr lang="ru-RU" sz="1000" dirty="0">
                        <a:effectLst/>
                        <a:latin typeface="Times New Roman" panose="02020603050405020304" pitchFamily="18" charset="0"/>
                        <a:ea typeface="Times New Roman" panose="02020603050405020304" pitchFamily="18" charset="0"/>
                      </a:endParaRPr>
                    </a:p>
                  </a:txBody>
                  <a:tcPr marL="0" marR="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оформления Глобус на оранжевом фоне</Template>
  <TotalTime>872</TotalTime>
  <Words>3935</Words>
  <Application>Microsoft Office PowerPoint</Application>
  <PresentationFormat>Экран (4:3)</PresentationFormat>
  <Paragraphs>391</Paragraphs>
  <Slides>20</Slides>
  <Notes>0</Notes>
  <HiddenSlides>0</HiddenSlides>
  <MMClips>0</MMClips>
  <ScaleCrop>false</ScaleCrop>
  <HeadingPairs>
    <vt:vector size="6" baseType="variant">
      <vt:variant>
        <vt:lpstr>Использованные шрифты</vt:lpstr>
      </vt:variant>
      <vt:variant>
        <vt:i4>12</vt:i4>
      </vt:variant>
      <vt:variant>
        <vt:lpstr>Тема</vt:lpstr>
      </vt:variant>
      <vt:variant>
        <vt:i4>4</vt:i4>
      </vt:variant>
      <vt:variant>
        <vt:lpstr>Заголовки слайдов</vt:lpstr>
      </vt:variant>
      <vt:variant>
        <vt:i4>20</vt:i4>
      </vt:variant>
    </vt:vector>
  </HeadingPairs>
  <TitlesOfParts>
    <vt:vector size="36" baseType="lpstr">
      <vt:lpstr>Arial</vt:lpstr>
      <vt:lpstr>Arial Black</vt:lpstr>
      <vt:lpstr>Calibri</vt:lpstr>
      <vt:lpstr>Liberation Serif</vt:lpstr>
      <vt:lpstr>PT Astra Serif</vt:lpstr>
      <vt:lpstr>StarSymbol</vt:lpstr>
      <vt:lpstr>Symbol</vt:lpstr>
      <vt:lpstr>Times New Roman</vt:lpstr>
      <vt:lpstr>Times New Roman CYR</vt:lpstr>
      <vt:lpstr>TimesNewRomanPSMT</vt:lpstr>
      <vt:lpstr>Verdana</vt:lpstr>
      <vt:lpstr>Wingdings</vt:lpstr>
      <vt:lpstr>Office Theme</vt:lpstr>
      <vt:lpstr>Office Theme</vt:lpstr>
      <vt:lpstr>Office Theme</vt:lpstr>
      <vt:lpstr>Office Theme</vt:lpstr>
      <vt:lpstr> </vt:lpstr>
      <vt:lpstr>Презентация PowerPoint</vt:lpstr>
      <vt:lpstr>План мероприятий по противодействию коррупции в городском округе Верх-Нейвинский на 2021-2024 годы </vt:lpstr>
      <vt:lpstr>Презентация PowerPoint</vt:lpstr>
      <vt:lpstr>Выполнение плана мероприятий</vt:lpstr>
      <vt:lpstr>Выполнение плана мероприятий</vt:lpstr>
      <vt:lpstr>Выполнение плана мероприятий</vt:lpstr>
      <vt:lpstr>Презентация PowerPoint</vt:lpstr>
      <vt:lpstr>Выполнение плана мероприятий</vt:lpstr>
      <vt:lpstr>Выполнение плана мероприятий</vt:lpstr>
      <vt:lpstr>Выполнение плана мероприятий</vt:lpstr>
      <vt:lpstr>Выполнение плана мероприятий</vt:lpstr>
      <vt:lpstr>Выполнение плана мероприятий</vt:lpstr>
      <vt:lpstr>Выполнение плана мероприятий</vt:lpstr>
      <vt:lpstr>Выполнение плана мероприятий</vt:lpstr>
      <vt:lpstr>   Выполнение плана мероприятий  </vt:lpstr>
      <vt:lpstr>Выполнение плана мероприятий</vt:lpstr>
      <vt:lpstr>Выполнение плана мероприятий</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Globalidad</dc:title>
  <dc:subject/>
  <dc:creator>Ирина Николаева</dc:creator>
  <dc:description/>
  <cp:lastModifiedBy>Надежда</cp:lastModifiedBy>
  <cp:revision>211</cp:revision>
  <dcterms:created xsi:type="dcterms:W3CDTF">2019-01-15T09:21:48Z</dcterms:created>
  <dcterms:modified xsi:type="dcterms:W3CDTF">2025-11-14T04:20:53Z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Экран (4:3)</vt:lpwstr>
  </property>
  <property fmtid="{D5CDD505-2E9C-101B-9397-08002B2CF9AE}" pid="3" name="Slides">
    <vt:i4>19</vt:i4>
  </property>
  <property fmtid="{D5CDD505-2E9C-101B-9397-08002B2CF9AE}" pid="4" name="_TemplateID">
    <vt:lpwstr>TC023897359991</vt:lpwstr>
  </property>
</Properties>
</file>